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7" r:id="rId19"/>
    <p:sldId id="278" r:id="rId20"/>
    <p:sldId id="27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5" d="100"/>
          <a:sy n="65" d="100"/>
        </p:scale>
        <p:origin x="724"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 name="Google Shape;9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latin typeface="Calibri"/>
              <a:ea typeface="Calibri"/>
              <a:cs typeface="Calibri"/>
              <a:sym typeface="Calibri"/>
            </a:endParaRPr>
          </a:p>
        </p:txBody>
      </p:sp>
      <p:sp>
        <p:nvSpPr>
          <p:cNvPr id="92" name="Google Shape;9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1</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 name="Google Shape;14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7" name="Google Shape;8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pic>
        <p:nvPicPr>
          <p:cNvPr id="31" name="Google Shape;31;p3"/>
          <p:cNvPicPr preferRelativeResize="0"/>
          <p:nvPr/>
        </p:nvPicPr>
        <p:blipFill rotWithShape="1">
          <a:blip r:embed="rId2">
            <a:alphaModFix/>
          </a:blip>
          <a:srcRect/>
          <a:stretch/>
        </p:blipFill>
        <p:spPr>
          <a:xfrm>
            <a:off x="11574624" y="32059"/>
            <a:ext cx="546207" cy="484974"/>
          </a:xfrm>
          <a:prstGeom prst="rect">
            <a:avLst/>
          </a:prstGeom>
          <a:noFill/>
          <a:ln>
            <a:noFill/>
          </a:ln>
        </p:spPr>
      </p:pic>
      <p:sp>
        <p:nvSpPr>
          <p:cNvPr id="32" name="Google Shape;32;p3"/>
          <p:cNvSpPr txBox="1">
            <a:spLocks noGrp="1"/>
          </p:cNvSpPr>
          <p:nvPr>
            <p:ph type="title"/>
          </p:nvPr>
        </p:nvSpPr>
        <p:spPr>
          <a:xfrm>
            <a:off x="2590800" y="48101"/>
            <a:ext cx="6625389" cy="501149"/>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sz="2800" b="1">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
          <p:cNvSpPr>
            <a:spLocks noGrp="1"/>
          </p:cNvSpPr>
          <p:nvPr>
            <p:ph type="pic" idx="2"/>
          </p:nvPr>
        </p:nvSpPr>
        <p:spPr>
          <a:xfrm>
            <a:off x="5183188" y="987425"/>
            <a:ext cx="6172200" cy="4873625"/>
          </a:xfrm>
          <a:prstGeom prst="rect">
            <a:avLst/>
          </a:prstGeom>
          <a:noFill/>
          <a:ln>
            <a:noFill/>
          </a:ln>
        </p:spPr>
      </p:sp>
      <p:sp>
        <p:nvSpPr>
          <p:cNvPr id="68" name="Google Shape;68;p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p:nvPr/>
        </p:nvSpPr>
        <p:spPr>
          <a:xfrm>
            <a:off x="9345238" y="6430025"/>
            <a:ext cx="1861230" cy="270324"/>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rgbClr val="BFBFBF"/>
              </a:buClr>
              <a:buSzPts val="1050"/>
              <a:buFont typeface="Century Gothic"/>
              <a:buNone/>
            </a:pPr>
            <a:r>
              <a:rPr lang="en-US" sz="1050" b="1" i="0" u="none" strike="noStrike" cap="none">
                <a:solidFill>
                  <a:srgbClr val="BFBFBF"/>
                </a:solidFill>
                <a:latin typeface="Century Gothic"/>
                <a:ea typeface="Century Gothic"/>
                <a:cs typeface="Century Gothic"/>
                <a:sym typeface="Century Gothic"/>
              </a:rPr>
              <a:t>www.creyalearning.com</a:t>
            </a:r>
            <a:endParaRPr sz="1400" b="0" i="0" u="none" strike="noStrike" cap="none">
              <a:solidFill>
                <a:srgbClr val="000000"/>
              </a:solidFill>
              <a:latin typeface="Arial"/>
              <a:ea typeface="Arial"/>
              <a:cs typeface="Arial"/>
              <a:sym typeface="Arial"/>
            </a:endParaRPr>
          </a:p>
        </p:txBody>
      </p:sp>
      <p:grpSp>
        <p:nvGrpSpPr>
          <p:cNvPr id="13" name="Google Shape;13;p1"/>
          <p:cNvGrpSpPr/>
          <p:nvPr/>
        </p:nvGrpSpPr>
        <p:grpSpPr>
          <a:xfrm>
            <a:off x="-284" y="474"/>
            <a:ext cx="12192284" cy="6857526"/>
            <a:chOff x="221942" y="220801"/>
            <a:chExt cx="8678400" cy="6410101"/>
          </a:xfrm>
        </p:grpSpPr>
        <p:grpSp>
          <p:nvGrpSpPr>
            <p:cNvPr id="14" name="Google Shape;14;p1"/>
            <p:cNvGrpSpPr/>
            <p:nvPr/>
          </p:nvGrpSpPr>
          <p:grpSpPr>
            <a:xfrm>
              <a:off x="221942" y="220802"/>
              <a:ext cx="8678400" cy="6410100"/>
              <a:chOff x="221942" y="220802"/>
              <a:chExt cx="8678400" cy="6410100"/>
            </a:xfrm>
          </p:grpSpPr>
          <p:sp>
            <p:nvSpPr>
              <p:cNvPr id="15" name="Google Shape;15;p1"/>
              <p:cNvSpPr/>
              <p:nvPr/>
            </p:nvSpPr>
            <p:spPr>
              <a:xfrm>
                <a:off x="221942" y="220802"/>
                <a:ext cx="8678400" cy="6410100"/>
              </a:xfrm>
              <a:prstGeom prst="rect">
                <a:avLst/>
              </a:prstGeom>
              <a:solidFill>
                <a:srgbClr val="F55D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 name="Google Shape;16;p1"/>
              <p:cNvSpPr/>
              <p:nvPr/>
            </p:nvSpPr>
            <p:spPr>
              <a:xfrm>
                <a:off x="342692" y="775063"/>
                <a:ext cx="8436900" cy="5735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7" name="Google Shape;17;p1"/>
              <p:cNvSpPr/>
              <p:nvPr/>
            </p:nvSpPr>
            <p:spPr>
              <a:xfrm>
                <a:off x="1045029" y="220802"/>
                <a:ext cx="7424400" cy="914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8" name="Google Shape;18;p1"/>
              <p:cNvSpPr/>
              <p:nvPr/>
            </p:nvSpPr>
            <p:spPr>
              <a:xfrm>
                <a:off x="1098225" y="220802"/>
                <a:ext cx="62100" cy="5544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sp>
          <p:nvSpPr>
            <p:cNvPr id="19" name="Google Shape;19;p1"/>
            <p:cNvSpPr/>
            <p:nvPr/>
          </p:nvSpPr>
          <p:spPr>
            <a:xfrm>
              <a:off x="8394041" y="220801"/>
              <a:ext cx="45600" cy="5544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pic>
        <p:nvPicPr>
          <p:cNvPr id="20" name="Google Shape;20;p1"/>
          <p:cNvPicPr preferRelativeResize="0"/>
          <p:nvPr/>
        </p:nvPicPr>
        <p:blipFill rotWithShape="1">
          <a:blip r:embed="rId13">
            <a:alphaModFix/>
          </a:blip>
          <a:srcRect/>
          <a:stretch/>
        </p:blipFill>
        <p:spPr>
          <a:xfrm>
            <a:off x="11574624" y="32059"/>
            <a:ext cx="546207" cy="48497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3"/>
          <p:cNvSpPr/>
          <p:nvPr/>
        </p:nvSpPr>
        <p:spPr>
          <a:xfrm>
            <a:off x="0" y="0"/>
            <a:ext cx="12192000" cy="7069443"/>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13"/>
          <p:cNvSpPr/>
          <p:nvPr/>
        </p:nvSpPr>
        <p:spPr>
          <a:xfrm>
            <a:off x="0" y="2839681"/>
            <a:ext cx="12192000" cy="1825625"/>
          </a:xfrm>
          <a:prstGeom prst="rect">
            <a:avLst/>
          </a:prstGeom>
          <a:solidFill>
            <a:srgbClr val="F55D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 name="Google Shape;96;p13"/>
          <p:cNvSpPr txBox="1">
            <a:spLocks noGrp="1"/>
          </p:cNvSpPr>
          <p:nvPr>
            <p:ph type="ctrTitle"/>
          </p:nvPr>
        </p:nvSpPr>
        <p:spPr>
          <a:xfrm>
            <a:off x="497844" y="3104017"/>
            <a:ext cx="10835363" cy="117416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lt1"/>
              </a:buClr>
              <a:buSzPts val="4000"/>
              <a:buFont typeface="Calibri"/>
              <a:buNone/>
            </a:pPr>
            <a:r>
              <a:rPr lang="en-US" sz="4000" b="1" dirty="0">
                <a:solidFill>
                  <a:schemeClr val="lt1"/>
                </a:solidFill>
              </a:rPr>
              <a:t>IOT Using </a:t>
            </a:r>
            <a:endParaRPr sz="2800" b="1" dirty="0">
              <a:solidFill>
                <a:schemeClr val="lt1"/>
              </a:solidFill>
              <a:latin typeface="Calibri"/>
              <a:ea typeface="Calibri"/>
              <a:cs typeface="Calibri"/>
              <a:sym typeface="Calibri"/>
            </a:endParaRPr>
          </a:p>
        </p:txBody>
      </p:sp>
      <p:sp>
        <p:nvSpPr>
          <p:cNvPr id="98" name="Google Shape;98;p13"/>
          <p:cNvSpPr txBox="1"/>
          <p:nvPr/>
        </p:nvSpPr>
        <p:spPr>
          <a:xfrm>
            <a:off x="9345238" y="6430025"/>
            <a:ext cx="1861230" cy="270324"/>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rgbClr val="BFBFBF"/>
              </a:buClr>
              <a:buSzPts val="1050"/>
              <a:buFont typeface="Century Gothic"/>
              <a:buNone/>
            </a:pPr>
            <a:r>
              <a:rPr lang="en-US" sz="1050" b="1" i="0" u="none" strike="noStrike" cap="none">
                <a:solidFill>
                  <a:srgbClr val="BFBFBF"/>
                </a:solidFill>
                <a:latin typeface="Century Gothic"/>
                <a:ea typeface="Century Gothic"/>
                <a:cs typeface="Century Gothic"/>
                <a:sym typeface="Century Gothic"/>
              </a:rPr>
              <a:t>www.creyalearning.com</a:t>
            </a:r>
            <a:endParaRPr sz="1400" b="0" i="0" u="none" strike="noStrike" cap="none">
              <a:solidFill>
                <a:srgbClr val="000000"/>
              </a:solidFill>
              <a:latin typeface="Arial"/>
              <a:ea typeface="Arial"/>
              <a:cs typeface="Arial"/>
              <a:sym typeface="Arial"/>
            </a:endParaRPr>
          </a:p>
        </p:txBody>
      </p:sp>
      <p:sp>
        <p:nvSpPr>
          <p:cNvPr id="99" name="Google Shape;99;p13"/>
          <p:cNvSpPr/>
          <p:nvPr/>
        </p:nvSpPr>
        <p:spPr>
          <a:xfrm>
            <a:off x="0" y="4957090"/>
            <a:ext cx="12192000" cy="529687"/>
          </a:xfrm>
          <a:prstGeom prst="rect">
            <a:avLst/>
          </a:prstGeom>
          <a:solidFill>
            <a:srgbClr val="F55D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Calibri"/>
                <a:ea typeface="Calibri"/>
                <a:cs typeface="Calibri"/>
                <a:sym typeface="Calibri"/>
              </a:rPr>
              <a:t>Creya Learning &amp; Research Pvt. Ltd.</a:t>
            </a:r>
            <a:br>
              <a:rPr lang="en-US" sz="2800" b="1" i="0" u="none" strike="noStrike" cap="none">
                <a:solidFill>
                  <a:schemeClr val="lt1"/>
                </a:solidFill>
                <a:latin typeface="Calibri"/>
                <a:ea typeface="Calibri"/>
                <a:cs typeface="Calibri"/>
                <a:sym typeface="Calibri"/>
              </a:rPr>
            </a:br>
            <a:endParaRPr sz="2800" b="0" i="0" u="none" strike="noStrike" cap="none">
              <a:solidFill>
                <a:schemeClr val="lt1"/>
              </a:solidFill>
              <a:latin typeface="Calibri"/>
              <a:ea typeface="Calibri"/>
              <a:cs typeface="Calibri"/>
              <a:sym typeface="Calibri"/>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2"/>
          <p:cNvSpPr txBox="1">
            <a:spLocks noGrp="1"/>
          </p:cNvSpPr>
          <p:nvPr>
            <p:ph type="title"/>
          </p:nvPr>
        </p:nvSpPr>
        <p:spPr>
          <a:xfrm>
            <a:off x="2590800" y="48101"/>
            <a:ext cx="6625389" cy="50114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800"/>
              <a:buNone/>
            </a:pPr>
            <a:r>
              <a:rPr lang="en-US">
                <a:solidFill>
                  <a:schemeClr val="dk1"/>
                </a:solidFill>
              </a:rPr>
              <a:t>Sensors- Ultrasonic Sensor</a:t>
            </a:r>
            <a:endParaRPr>
              <a:solidFill>
                <a:schemeClr val="dk1"/>
              </a:solidFill>
            </a:endParaRPr>
          </a:p>
        </p:txBody>
      </p:sp>
      <p:sp>
        <p:nvSpPr>
          <p:cNvPr id="200" name="Google Shape;200;p22" descr="https://www.autobotic.com.my/image/autobotic/image/cache/data/all_product_images/product-3651/4608-11-1-700x700.pn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2"/>
          <p:cNvSpPr txBox="1"/>
          <p:nvPr/>
        </p:nvSpPr>
        <p:spPr>
          <a:xfrm>
            <a:off x="5099900" y="1408450"/>
            <a:ext cx="6483600" cy="4185900"/>
          </a:xfrm>
          <a:prstGeom prst="rect">
            <a:avLst/>
          </a:prstGeom>
          <a:noFill/>
          <a:ln w="19050" cap="flat" cmpd="sng">
            <a:solidFill>
              <a:schemeClr val="accent4"/>
            </a:solidFill>
            <a:prstDash val="solid"/>
            <a:round/>
            <a:headEnd type="none" w="sm" len="sm"/>
            <a:tailEnd type="none" w="sm" len="sm"/>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1530"/>
              <a:buFont typeface="Calibri"/>
              <a:buNone/>
            </a:pPr>
            <a:r>
              <a:rPr lang="en-US" sz="1800" b="0" i="0" u="none" strike="noStrike" cap="none">
                <a:solidFill>
                  <a:srgbClr val="1F1F1F"/>
                </a:solidFill>
                <a:latin typeface="Arial"/>
                <a:ea typeface="Arial"/>
                <a:cs typeface="Arial"/>
                <a:sym typeface="Arial"/>
              </a:rPr>
              <a:t>An ultrasonic sensor is </a:t>
            </a:r>
            <a:r>
              <a:rPr lang="en-US" sz="1800" b="0" i="0" u="none" strike="noStrike" cap="none">
                <a:solidFill>
                  <a:srgbClr val="000000"/>
                </a:solidFill>
                <a:latin typeface="Arial"/>
                <a:ea typeface="Arial"/>
                <a:cs typeface="Arial"/>
                <a:sym typeface="Arial"/>
              </a:rPr>
              <a:t>an electronic device that uses ultrasonic sound waves (above the human audible range) to </a:t>
            </a:r>
            <a:r>
              <a:rPr lang="en-US" sz="1800" b="1" i="0" u="none" strike="noStrike" cap="none">
                <a:solidFill>
                  <a:srgbClr val="000000"/>
                </a:solidFill>
                <a:latin typeface="Arial"/>
                <a:ea typeface="Arial"/>
                <a:cs typeface="Arial"/>
                <a:sym typeface="Arial"/>
              </a:rPr>
              <a:t>measure distance or detect objects</a:t>
            </a:r>
            <a:r>
              <a:rPr lang="en-US" sz="1800" b="0" i="0" u="none" strike="noStrike" cap="none">
                <a:solidFill>
                  <a:srgbClr val="000000"/>
                </a:solidFill>
                <a:latin typeface="Arial"/>
                <a:ea typeface="Arial"/>
                <a:cs typeface="Arial"/>
                <a:sym typeface="Arial"/>
              </a:rPr>
              <a:t> by emitting and receiving these waves, and then calculating the distance based on the time it takes for the sound to travel to and from the target</a:t>
            </a:r>
            <a:endParaRPr sz="1800" b="1" i="0" u="none" strike="noStrike" cap="none">
              <a:solidFill>
                <a:schemeClr val="dk1"/>
              </a:solidFill>
              <a:latin typeface="Century Gothic"/>
              <a:ea typeface="Century Gothic"/>
              <a:cs typeface="Century Gothic"/>
              <a:sym typeface="Century Gothic"/>
            </a:endParaRPr>
          </a:p>
        </p:txBody>
      </p:sp>
      <p:pic>
        <p:nvPicPr>
          <p:cNvPr id="202" name="Google Shape;202;p22" descr="HY-SRF05 Ultrasonic Sensor | Artekit Labs"/>
          <p:cNvPicPr preferRelativeResize="0"/>
          <p:nvPr/>
        </p:nvPicPr>
        <p:blipFill rotWithShape="1">
          <a:blip r:embed="rId3">
            <a:alphaModFix/>
          </a:blip>
          <a:srcRect t="23814" b="20103"/>
          <a:stretch/>
        </p:blipFill>
        <p:spPr>
          <a:xfrm>
            <a:off x="373800" y="2276649"/>
            <a:ext cx="4367720" cy="2449526"/>
          </a:xfrm>
          <a:prstGeom prst="rect">
            <a:avLst/>
          </a:prstGeom>
          <a:noFill/>
          <a:ln>
            <a:noFill/>
          </a:ln>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2590800" y="48101"/>
            <a:ext cx="6625389" cy="50114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800"/>
              <a:buNone/>
            </a:pPr>
            <a:r>
              <a:rPr lang="en-US">
                <a:solidFill>
                  <a:schemeClr val="dk1"/>
                </a:solidFill>
              </a:rPr>
              <a:t>Sensors- Soil Moisture Sensor</a:t>
            </a:r>
            <a:endParaRPr>
              <a:solidFill>
                <a:schemeClr val="dk1"/>
              </a:solidFill>
            </a:endParaRPr>
          </a:p>
        </p:txBody>
      </p:sp>
      <p:sp>
        <p:nvSpPr>
          <p:cNvPr id="208" name="Google Shape;208;p23" descr="https://www.autobotic.com.my/image/autobotic/image/cache/data/all_product_images/product-3651/4608-11-1-700x700.pn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3"/>
          <p:cNvSpPr txBox="1"/>
          <p:nvPr/>
        </p:nvSpPr>
        <p:spPr>
          <a:xfrm>
            <a:off x="5099901" y="530200"/>
            <a:ext cx="6961924" cy="6305549"/>
          </a:xfrm>
          <a:prstGeom prst="rect">
            <a:avLst/>
          </a:prstGeom>
          <a:noFill/>
          <a:ln w="19050" cap="flat" cmpd="sng">
            <a:solidFill>
              <a:schemeClr val="accent4"/>
            </a:solidFill>
            <a:prstDash val="solid"/>
            <a:round/>
            <a:headEnd type="none" w="sm" len="sm"/>
            <a:tailEnd type="none" w="sm" len="sm"/>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1530"/>
              <a:buFont typeface="Calibri"/>
              <a:buNone/>
            </a:pPr>
            <a:r>
              <a:rPr lang="en-US" sz="1800" b="0" i="0" u="none" strike="noStrike" cap="none">
                <a:solidFill>
                  <a:srgbClr val="001D35"/>
                </a:solidFill>
                <a:latin typeface="Arial"/>
                <a:ea typeface="Arial"/>
                <a:cs typeface="Arial"/>
                <a:sym typeface="Arial"/>
              </a:rPr>
              <a:t>A soil moisture sensor is </a:t>
            </a:r>
            <a:r>
              <a:rPr lang="en-US" sz="1800" b="0" i="0" u="none" strike="noStrike" cap="none">
                <a:solidFill>
                  <a:srgbClr val="000000"/>
                </a:solidFill>
                <a:latin typeface="Arial"/>
                <a:ea typeface="Arial"/>
                <a:cs typeface="Arial"/>
                <a:sym typeface="Arial"/>
              </a:rPr>
              <a:t>a device that measures the amount of water in the soil, often used to optimize irrigation and plant growth by providing real-time data on soil moisture content</a:t>
            </a:r>
            <a:endParaRPr sz="1800" b="1" i="0" u="none" strike="noStrike" cap="none">
              <a:solidFill>
                <a:schemeClr val="dk1"/>
              </a:solidFill>
              <a:latin typeface="Century Gothic"/>
              <a:ea typeface="Century Gothic"/>
              <a:cs typeface="Century Gothic"/>
              <a:sym typeface="Century Gothic"/>
            </a:endParaRPr>
          </a:p>
        </p:txBody>
      </p:sp>
      <p:pic>
        <p:nvPicPr>
          <p:cNvPr id="210" name="Google Shape;210;p23" descr="Soil Moisture Sensor Module – RoboticsDNA"/>
          <p:cNvPicPr preferRelativeResize="0"/>
          <p:nvPr/>
        </p:nvPicPr>
        <p:blipFill rotWithShape="1">
          <a:blip r:embed="rId3">
            <a:alphaModFix/>
          </a:blip>
          <a:srcRect/>
          <a:stretch/>
        </p:blipFill>
        <p:spPr>
          <a:xfrm>
            <a:off x="199867" y="570965"/>
            <a:ext cx="4781866" cy="3571267"/>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4"/>
          <p:cNvSpPr txBox="1">
            <a:spLocks noGrp="1"/>
          </p:cNvSpPr>
          <p:nvPr>
            <p:ph type="title"/>
          </p:nvPr>
        </p:nvSpPr>
        <p:spPr>
          <a:xfrm>
            <a:off x="2590800" y="48101"/>
            <a:ext cx="6625389" cy="50114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800"/>
              <a:buNone/>
            </a:pPr>
            <a:r>
              <a:rPr lang="en-US">
                <a:solidFill>
                  <a:schemeClr val="dk1"/>
                </a:solidFill>
              </a:rPr>
              <a:t>Sensors- DHT11</a:t>
            </a:r>
            <a:endParaRPr>
              <a:solidFill>
                <a:schemeClr val="dk1"/>
              </a:solidFill>
            </a:endParaRPr>
          </a:p>
        </p:txBody>
      </p:sp>
      <p:sp>
        <p:nvSpPr>
          <p:cNvPr id="216" name="Google Shape;216;p24" descr="https://www.autobotic.com.my/image/autobotic/image/cache/data/all_product_images/product-3651/4608-11-1-700x700.pn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4"/>
          <p:cNvSpPr txBox="1"/>
          <p:nvPr/>
        </p:nvSpPr>
        <p:spPr>
          <a:xfrm>
            <a:off x="5099901" y="530200"/>
            <a:ext cx="6961924" cy="6305549"/>
          </a:xfrm>
          <a:prstGeom prst="rect">
            <a:avLst/>
          </a:prstGeom>
          <a:noFill/>
          <a:ln w="19050" cap="flat" cmpd="sng">
            <a:solidFill>
              <a:schemeClr val="accent4"/>
            </a:solidFill>
            <a:prstDash val="solid"/>
            <a:round/>
            <a:headEnd type="none" w="sm" len="sm"/>
            <a:tailEnd type="none" w="sm" len="sm"/>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1530"/>
              <a:buFont typeface="Calibri"/>
              <a:buNone/>
            </a:pPr>
            <a:r>
              <a:rPr lang="en-US" sz="1800" b="0" i="0" u="none" strike="noStrike" cap="none">
                <a:solidFill>
                  <a:srgbClr val="666666"/>
                </a:solidFill>
                <a:latin typeface="Arial"/>
                <a:ea typeface="Arial"/>
                <a:cs typeface="Arial"/>
                <a:sym typeface="Arial"/>
              </a:rPr>
              <a:t>DHT11 is a low-cost digital sensor for sensing temperature and humidity.  This sensor can be easily interfaced with any micro-controller such as Arduino, ESP etc… to measure humidity and temperature instantaneously</a:t>
            </a:r>
            <a:endParaRPr sz="1800" b="1" i="0" u="none" strike="noStrike" cap="none">
              <a:solidFill>
                <a:schemeClr val="dk1"/>
              </a:solidFill>
              <a:latin typeface="Century Gothic"/>
              <a:ea typeface="Century Gothic"/>
              <a:cs typeface="Century Gothic"/>
              <a:sym typeface="Century Gothic"/>
            </a:endParaRPr>
          </a:p>
        </p:txBody>
      </p:sp>
      <p:pic>
        <p:nvPicPr>
          <p:cNvPr id="218" name="Google Shape;218;p24" descr="DHT11 Temperature and Humidity Sensor Module - techiesms"/>
          <p:cNvPicPr preferRelativeResize="0"/>
          <p:nvPr/>
        </p:nvPicPr>
        <p:blipFill rotWithShape="1">
          <a:blip r:embed="rId3">
            <a:alphaModFix/>
          </a:blip>
          <a:srcRect/>
          <a:stretch/>
        </p:blipFill>
        <p:spPr>
          <a:xfrm>
            <a:off x="307975" y="714080"/>
            <a:ext cx="2714920" cy="2714920"/>
          </a:xfrm>
          <a:prstGeom prst="rect">
            <a:avLst/>
          </a:prstGeom>
          <a:noFill/>
          <a:ln>
            <a:noFill/>
          </a:ln>
        </p:spPr>
      </p:pic>
      <p:pic>
        <p:nvPicPr>
          <p:cNvPr id="219" name="Google Shape;219;p24" descr="DHT11 I2C Temperature &amp; Humidity Sensor"/>
          <p:cNvPicPr preferRelativeResize="0"/>
          <p:nvPr/>
        </p:nvPicPr>
        <p:blipFill rotWithShape="1">
          <a:blip r:embed="rId4">
            <a:alphaModFix/>
          </a:blip>
          <a:srcRect/>
          <a:stretch/>
        </p:blipFill>
        <p:spPr>
          <a:xfrm flipH="1">
            <a:off x="460375" y="3898124"/>
            <a:ext cx="2449857" cy="2625226"/>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2590800" y="48101"/>
            <a:ext cx="6625389" cy="50114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800"/>
              <a:buNone/>
            </a:pPr>
            <a:r>
              <a:rPr lang="en-US">
                <a:solidFill>
                  <a:schemeClr val="dk1"/>
                </a:solidFill>
              </a:rPr>
              <a:t>Sensors-PIR Sensor</a:t>
            </a:r>
            <a:endParaRPr>
              <a:solidFill>
                <a:schemeClr val="dk1"/>
              </a:solidFill>
            </a:endParaRPr>
          </a:p>
        </p:txBody>
      </p:sp>
      <p:sp>
        <p:nvSpPr>
          <p:cNvPr id="225" name="Google Shape;225;p25" descr="https://www.autobotic.com.my/image/autobotic/image/cache/data/all_product_images/product-3651/4608-11-1-700x700.pn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5"/>
          <p:cNvSpPr txBox="1"/>
          <p:nvPr/>
        </p:nvSpPr>
        <p:spPr>
          <a:xfrm>
            <a:off x="5099901" y="530200"/>
            <a:ext cx="6961924" cy="6305549"/>
          </a:xfrm>
          <a:prstGeom prst="rect">
            <a:avLst/>
          </a:prstGeom>
          <a:noFill/>
          <a:ln w="19050" cap="flat" cmpd="sng">
            <a:solidFill>
              <a:schemeClr val="accent4"/>
            </a:solidFill>
            <a:prstDash val="solid"/>
            <a:round/>
            <a:headEnd type="none" w="sm" len="sm"/>
            <a:tailEnd type="none" w="sm" len="sm"/>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1530"/>
              <a:buFont typeface="Calibri"/>
              <a:buNone/>
            </a:pPr>
            <a:r>
              <a:rPr lang="en-US" sz="1800" b="0" i="0" u="none" strike="noStrike" cap="none">
                <a:solidFill>
                  <a:srgbClr val="001D35"/>
                </a:solidFill>
                <a:latin typeface="Arial"/>
                <a:ea typeface="Arial"/>
                <a:cs typeface="Arial"/>
                <a:sym typeface="Arial"/>
              </a:rPr>
              <a:t>A passive infrared (PIR) sensor is an electronic device that detects motion by measuring infrared radiation from objects. PIR sensors are used in security systems, lighting, and other applications that require motion detection</a:t>
            </a:r>
            <a:r>
              <a:rPr lang="en-US" sz="1600" b="0" i="0" u="none" strike="noStrike" cap="none">
                <a:solidFill>
                  <a:srgbClr val="001D35"/>
                </a:solidFill>
                <a:latin typeface="Arial"/>
                <a:ea typeface="Arial"/>
                <a:cs typeface="Arial"/>
                <a:sym typeface="Arial"/>
              </a:rPr>
              <a:t>. </a:t>
            </a:r>
            <a:endParaRPr sz="1302" b="1" i="0" u="none" strike="noStrike" cap="none">
              <a:solidFill>
                <a:schemeClr val="dk1"/>
              </a:solidFill>
              <a:latin typeface="Century Gothic"/>
              <a:ea typeface="Century Gothic"/>
              <a:cs typeface="Century Gothic"/>
              <a:sym typeface="Century Gothic"/>
            </a:endParaRPr>
          </a:p>
        </p:txBody>
      </p:sp>
      <p:pic>
        <p:nvPicPr>
          <p:cNvPr id="227" name="Google Shape;227;p25" descr="Motion Detection Using Pir Sensor And Arduino"/>
          <p:cNvPicPr preferRelativeResize="0"/>
          <p:nvPr/>
        </p:nvPicPr>
        <p:blipFill rotWithShape="1">
          <a:blip r:embed="rId3">
            <a:alphaModFix/>
          </a:blip>
          <a:srcRect/>
          <a:stretch/>
        </p:blipFill>
        <p:spPr>
          <a:xfrm>
            <a:off x="307975" y="694776"/>
            <a:ext cx="2997723" cy="2997723"/>
          </a:xfrm>
          <a:prstGeom prst="rect">
            <a:avLst/>
          </a:prstGeom>
          <a:noFill/>
          <a:ln>
            <a:noFill/>
          </a:ln>
        </p:spPr>
      </p:pic>
      <p:pic>
        <p:nvPicPr>
          <p:cNvPr id="228" name="Google Shape;228;p25" descr="Using PIR Sensors - WLED Project"/>
          <p:cNvPicPr preferRelativeResize="0"/>
          <p:nvPr/>
        </p:nvPicPr>
        <p:blipFill rotWithShape="1">
          <a:blip r:embed="rId4">
            <a:alphaModFix/>
          </a:blip>
          <a:srcRect/>
          <a:stretch/>
        </p:blipFill>
        <p:spPr>
          <a:xfrm>
            <a:off x="6483212" y="694776"/>
            <a:ext cx="3919635" cy="2459736"/>
          </a:xfrm>
          <a:prstGeom prst="rect">
            <a:avLst/>
          </a:prstGeom>
          <a:noFill/>
          <a:ln>
            <a:noFill/>
          </a:ln>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6"/>
          <p:cNvSpPr txBox="1">
            <a:spLocks noGrp="1"/>
          </p:cNvSpPr>
          <p:nvPr>
            <p:ph type="title"/>
          </p:nvPr>
        </p:nvSpPr>
        <p:spPr>
          <a:xfrm>
            <a:off x="2590800" y="48101"/>
            <a:ext cx="6625389" cy="50114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800"/>
              <a:buNone/>
            </a:pPr>
            <a:r>
              <a:rPr lang="en-US">
                <a:solidFill>
                  <a:schemeClr val="dk1"/>
                </a:solidFill>
              </a:rPr>
              <a:t>Output device-Double channel Relay</a:t>
            </a:r>
            <a:endParaRPr>
              <a:solidFill>
                <a:schemeClr val="dk1"/>
              </a:solidFill>
            </a:endParaRPr>
          </a:p>
        </p:txBody>
      </p:sp>
      <p:sp>
        <p:nvSpPr>
          <p:cNvPr id="234" name="Google Shape;234;p26" descr="https://www.autobotic.com.my/image/autobotic/image/cache/data/all_product_images/product-3651/4608-11-1-700x700.pn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6"/>
          <p:cNvSpPr txBox="1"/>
          <p:nvPr/>
        </p:nvSpPr>
        <p:spPr>
          <a:xfrm>
            <a:off x="5078435" y="549250"/>
            <a:ext cx="6961924" cy="6125870"/>
          </a:xfrm>
          <a:prstGeom prst="rect">
            <a:avLst/>
          </a:prstGeom>
          <a:noFill/>
          <a:ln w="19050" cap="flat" cmpd="sng">
            <a:solidFill>
              <a:schemeClr val="accent4"/>
            </a:solidFill>
            <a:prstDash val="solid"/>
            <a:round/>
            <a:headEnd type="none" w="sm" len="sm"/>
            <a:tailEnd type="none" w="sm" len="sm"/>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1530"/>
              <a:buFont typeface="Calibri"/>
              <a:buNone/>
            </a:pPr>
            <a:r>
              <a:rPr lang="en-US" sz="1800" b="0" i="0" u="none" strike="noStrike" cap="none">
                <a:solidFill>
                  <a:srgbClr val="474747"/>
                </a:solidFill>
                <a:latin typeface="Arial"/>
                <a:ea typeface="Arial"/>
                <a:cs typeface="Arial"/>
                <a:sym typeface="Arial"/>
              </a:rPr>
              <a:t>Relay modules serve as </a:t>
            </a:r>
            <a:r>
              <a:rPr lang="en-US" sz="1800" b="0" i="0" u="none" strike="noStrike" cap="none">
                <a:solidFill>
                  <a:srgbClr val="040C28"/>
                </a:solidFill>
                <a:latin typeface="Arial"/>
                <a:ea typeface="Arial"/>
                <a:cs typeface="Arial"/>
                <a:sym typeface="Arial"/>
              </a:rPr>
              <a:t>interface devices that enable the transfer of signals and information between different devices or systems</a:t>
            </a:r>
            <a:r>
              <a:rPr lang="en-US" sz="1800" b="0" i="0" u="none" strike="noStrike" cap="none">
                <a:solidFill>
                  <a:srgbClr val="474747"/>
                </a:solidFill>
                <a:latin typeface="Arial"/>
                <a:ea typeface="Arial"/>
                <a:cs typeface="Arial"/>
                <a:sym typeface="Arial"/>
              </a:rPr>
              <a:t>. They act as a bridge, allowing low-powered digital electronics, such as microcontrollers like Arduino or ESP 32, to control high-powered devices like motors or lighting circuits. </a:t>
            </a:r>
            <a:endParaRPr/>
          </a:p>
          <a:p>
            <a:pPr marL="0" marR="0" lvl="0" indent="0" algn="l" rtl="0">
              <a:lnSpc>
                <a:spcPct val="90000"/>
              </a:lnSpc>
              <a:spcBef>
                <a:spcPts val="0"/>
              </a:spcBef>
              <a:spcAft>
                <a:spcPts val="0"/>
              </a:spcAft>
              <a:buClr>
                <a:schemeClr val="dk1"/>
              </a:buClr>
              <a:buSzPts val="1530"/>
              <a:buFont typeface="Calibri"/>
              <a:buNone/>
            </a:pPr>
            <a:endParaRPr sz="1800" b="0" i="0" u="none" strike="noStrike" cap="none">
              <a:solidFill>
                <a:srgbClr val="474747"/>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1530"/>
              <a:buFont typeface="Calibri"/>
              <a:buNone/>
            </a:pPr>
            <a:r>
              <a:rPr lang="en-US" sz="1800" b="0" i="0" u="none" strike="noStrike" cap="none">
                <a:solidFill>
                  <a:srgbClr val="474747"/>
                </a:solidFill>
                <a:latin typeface="Arial"/>
                <a:ea typeface="Arial"/>
                <a:cs typeface="Arial"/>
                <a:sym typeface="Arial"/>
              </a:rPr>
              <a:t>A 5v relay is </a:t>
            </a:r>
            <a:r>
              <a:rPr lang="en-US" sz="1800" b="1" i="0" u="none" strike="noStrike" cap="none">
                <a:solidFill>
                  <a:srgbClr val="767676"/>
                </a:solidFill>
                <a:latin typeface="Arial"/>
                <a:ea typeface="Arial"/>
                <a:cs typeface="Arial"/>
                <a:sym typeface="Arial"/>
              </a:rPr>
              <a:t>an automatic switch that is commonly used in an automatic control circuit</a:t>
            </a:r>
            <a:r>
              <a:rPr lang="en-US" sz="1800" b="0" i="0" u="none" strike="noStrike" cap="none">
                <a:solidFill>
                  <a:srgbClr val="474747"/>
                </a:solidFill>
                <a:latin typeface="Arial"/>
                <a:ea typeface="Arial"/>
                <a:cs typeface="Arial"/>
                <a:sym typeface="Arial"/>
              </a:rPr>
              <a:t> and to control a high-current using a low-current signal</a:t>
            </a:r>
            <a:r>
              <a:rPr lang="en-US" sz="2400" b="0" i="0" u="none" strike="noStrike" cap="none">
                <a:solidFill>
                  <a:srgbClr val="474747"/>
                </a:solidFill>
                <a:latin typeface="Arial"/>
                <a:ea typeface="Arial"/>
                <a:cs typeface="Arial"/>
                <a:sym typeface="Arial"/>
              </a:rPr>
              <a:t>.</a:t>
            </a:r>
            <a:endParaRPr sz="18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1530"/>
              <a:buFont typeface="Calibri"/>
              <a:buNone/>
            </a:pPr>
            <a:endParaRPr sz="1302" b="1" i="0" u="none" strike="noStrike" cap="none">
              <a:solidFill>
                <a:schemeClr val="dk1"/>
              </a:solidFill>
              <a:latin typeface="Century Gothic"/>
              <a:ea typeface="Century Gothic"/>
              <a:cs typeface="Century Gothic"/>
              <a:sym typeface="Century Gothic"/>
            </a:endParaRPr>
          </a:p>
        </p:txBody>
      </p:sp>
      <p:pic>
        <p:nvPicPr>
          <p:cNvPr id="236" name="Google Shape;236;p26" descr="2 Channel Relay Module (5V) – Digitalelectronics.lk"/>
          <p:cNvPicPr preferRelativeResize="0"/>
          <p:nvPr/>
        </p:nvPicPr>
        <p:blipFill rotWithShape="1">
          <a:blip r:embed="rId3">
            <a:alphaModFix/>
          </a:blip>
          <a:srcRect l="10330" t="16541" r="6425" b="18230"/>
          <a:stretch/>
        </p:blipFill>
        <p:spPr>
          <a:xfrm>
            <a:off x="235670" y="706894"/>
            <a:ext cx="3016578" cy="2363771"/>
          </a:xfrm>
          <a:prstGeom prst="rect">
            <a:avLst/>
          </a:prstGeom>
          <a:noFill/>
          <a:ln>
            <a:noFill/>
          </a:ln>
        </p:spPr>
      </p:pic>
      <p:pic>
        <p:nvPicPr>
          <p:cNvPr id="237" name="Google Shape;237;p26" descr="2 Channel Relay Module 5v Dual Channel Relay in Pakistan | Majju PK"/>
          <p:cNvPicPr preferRelativeResize="0"/>
          <p:nvPr/>
        </p:nvPicPr>
        <p:blipFill rotWithShape="1">
          <a:blip r:embed="rId4">
            <a:alphaModFix/>
          </a:blip>
          <a:srcRect/>
          <a:stretch/>
        </p:blipFill>
        <p:spPr>
          <a:xfrm>
            <a:off x="222082" y="3355943"/>
            <a:ext cx="4877819" cy="3251879"/>
          </a:xfrm>
          <a:prstGeom prst="rect">
            <a:avLst/>
          </a:prstGeom>
          <a:noFill/>
          <a:ln>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7"/>
          <p:cNvSpPr txBox="1">
            <a:spLocks noGrp="1"/>
          </p:cNvSpPr>
          <p:nvPr>
            <p:ph type="title"/>
          </p:nvPr>
        </p:nvSpPr>
        <p:spPr>
          <a:xfrm>
            <a:off x="2590800" y="48101"/>
            <a:ext cx="6625389" cy="50114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800"/>
              <a:buNone/>
            </a:pPr>
            <a:r>
              <a:rPr lang="en-US"/>
              <a:t>Output device</a:t>
            </a:r>
            <a:r>
              <a:rPr lang="en-US">
                <a:solidFill>
                  <a:schemeClr val="dk1"/>
                </a:solidFill>
              </a:rPr>
              <a:t>-Pump</a:t>
            </a:r>
            <a:endParaRPr>
              <a:solidFill>
                <a:schemeClr val="dk1"/>
              </a:solidFill>
            </a:endParaRPr>
          </a:p>
        </p:txBody>
      </p:sp>
      <p:sp>
        <p:nvSpPr>
          <p:cNvPr id="243" name="Google Shape;243;p27" descr="https://www.autobotic.com.my/image/autobotic/image/cache/data/all_product_images/product-3651/4608-11-1-700x700.pn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7"/>
          <p:cNvSpPr txBox="1"/>
          <p:nvPr/>
        </p:nvSpPr>
        <p:spPr>
          <a:xfrm>
            <a:off x="5099901" y="539724"/>
            <a:ext cx="6961924" cy="6305549"/>
          </a:xfrm>
          <a:prstGeom prst="rect">
            <a:avLst/>
          </a:prstGeom>
          <a:noFill/>
          <a:ln w="19050" cap="flat" cmpd="sng">
            <a:solidFill>
              <a:schemeClr val="accent4"/>
            </a:solidFill>
            <a:prstDash val="solid"/>
            <a:round/>
            <a:headEnd type="none" w="sm" len="sm"/>
            <a:tailEnd type="none" w="sm" len="sm"/>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1530"/>
              <a:buFont typeface="Calibri"/>
              <a:buNone/>
            </a:pPr>
            <a:r>
              <a:rPr lang="en-US" sz="1800" b="0" i="0" u="none" strike="noStrike" cap="none">
                <a:solidFill>
                  <a:srgbClr val="474747"/>
                </a:solidFill>
                <a:latin typeface="Arial"/>
                <a:ea typeface="Arial"/>
                <a:cs typeface="Arial"/>
                <a:sym typeface="Arial"/>
              </a:rPr>
              <a:t>The DC Water Pump is </a:t>
            </a:r>
            <a:r>
              <a:rPr lang="en-US" sz="1800" b="0" i="0" u="none" strike="noStrike" cap="none">
                <a:solidFill>
                  <a:srgbClr val="040C28"/>
                </a:solidFill>
                <a:latin typeface="Arial"/>
                <a:ea typeface="Arial"/>
                <a:cs typeface="Arial"/>
                <a:sym typeface="Arial"/>
              </a:rPr>
              <a:t>a compact and efficient pump designed for use with a 5V direct current (DC) power supply</a:t>
            </a:r>
            <a:r>
              <a:rPr lang="en-US" sz="1800" b="0" i="0" u="none" strike="noStrike" cap="none">
                <a:solidFill>
                  <a:srgbClr val="474747"/>
                </a:solidFill>
                <a:latin typeface="Arial"/>
                <a:ea typeface="Arial"/>
                <a:cs typeface="Arial"/>
                <a:sym typeface="Arial"/>
              </a:rPr>
              <a:t>. It is commonly used in applications </a:t>
            </a:r>
            <a:r>
              <a:rPr lang="en-US" sz="1800" b="1" i="0" u="none" strike="noStrike" cap="none">
                <a:solidFill>
                  <a:srgbClr val="474747"/>
                </a:solidFill>
                <a:latin typeface="Arial"/>
                <a:ea typeface="Arial"/>
                <a:cs typeface="Arial"/>
                <a:sym typeface="Arial"/>
              </a:rPr>
              <a:t>requiring small-scale water movement </a:t>
            </a:r>
            <a:r>
              <a:rPr lang="en-US" sz="1800" b="0" i="0" u="none" strike="noStrike" cap="none">
                <a:solidFill>
                  <a:srgbClr val="474747"/>
                </a:solidFill>
                <a:latin typeface="Arial"/>
                <a:ea typeface="Arial"/>
                <a:cs typeface="Arial"/>
                <a:sym typeface="Arial"/>
              </a:rPr>
              <a:t>or </a:t>
            </a:r>
            <a:r>
              <a:rPr lang="en-US" sz="1800" b="1" i="0" u="none" strike="noStrike" cap="none">
                <a:solidFill>
                  <a:srgbClr val="474747"/>
                </a:solidFill>
                <a:latin typeface="Arial"/>
                <a:ea typeface="Arial"/>
                <a:cs typeface="Arial"/>
                <a:sym typeface="Arial"/>
              </a:rPr>
              <a:t>circulation</a:t>
            </a:r>
            <a:r>
              <a:rPr lang="en-US" sz="1800" b="0" i="0" u="none" strike="noStrike" cap="none">
                <a:solidFill>
                  <a:srgbClr val="474747"/>
                </a:solidFill>
                <a:latin typeface="Arial"/>
                <a:ea typeface="Arial"/>
                <a:cs typeface="Arial"/>
                <a:sym typeface="Arial"/>
              </a:rPr>
              <a:t>, such as in aquariums, mini fountains, or cooling systems.</a:t>
            </a:r>
            <a:endParaRPr sz="18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1530"/>
              <a:buFont typeface="Calibri"/>
              <a:buNone/>
            </a:pPr>
            <a:endParaRPr sz="1302" b="1" i="0" u="none" strike="noStrike" cap="none">
              <a:solidFill>
                <a:schemeClr val="dk1"/>
              </a:solidFill>
              <a:latin typeface="Century Gothic"/>
              <a:ea typeface="Century Gothic"/>
              <a:cs typeface="Century Gothic"/>
              <a:sym typeface="Century Gothic"/>
            </a:endParaRPr>
          </a:p>
        </p:txBody>
      </p:sp>
      <p:pic>
        <p:nvPicPr>
          <p:cNvPr id="245" name="Google Shape;245;p27" descr="Silent Submersible Pump Mini Micro Water Pump DC3V 5V Computer Water ..."/>
          <p:cNvPicPr preferRelativeResize="0"/>
          <p:nvPr/>
        </p:nvPicPr>
        <p:blipFill rotWithShape="1">
          <a:blip r:embed="rId3">
            <a:alphaModFix/>
          </a:blip>
          <a:srcRect/>
          <a:stretch/>
        </p:blipFill>
        <p:spPr>
          <a:xfrm>
            <a:off x="307975" y="685348"/>
            <a:ext cx="3007151" cy="3007151"/>
          </a:xfrm>
          <a:prstGeom prst="rect">
            <a:avLst/>
          </a:prstGeom>
          <a:noFill/>
          <a:ln>
            <a:noFill/>
          </a:ln>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8"/>
          <p:cNvSpPr txBox="1">
            <a:spLocks noGrp="1"/>
          </p:cNvSpPr>
          <p:nvPr>
            <p:ph type="title"/>
          </p:nvPr>
        </p:nvSpPr>
        <p:spPr>
          <a:xfrm>
            <a:off x="2590800" y="48101"/>
            <a:ext cx="6625389" cy="50114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800"/>
              <a:buNone/>
            </a:pPr>
            <a:r>
              <a:rPr lang="en-US"/>
              <a:t>Output device </a:t>
            </a:r>
            <a:r>
              <a:rPr lang="en-US">
                <a:solidFill>
                  <a:schemeClr val="dk1"/>
                </a:solidFill>
              </a:rPr>
              <a:t>- L298N</a:t>
            </a:r>
            <a:endParaRPr>
              <a:solidFill>
                <a:schemeClr val="dk1"/>
              </a:solidFill>
            </a:endParaRPr>
          </a:p>
        </p:txBody>
      </p:sp>
      <p:sp>
        <p:nvSpPr>
          <p:cNvPr id="251" name="Google Shape;251;p28" descr="https://www.autobotic.com.my/image/autobotic/image/cache/data/all_product_images/product-3651/4608-11-1-700x700.pn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8"/>
          <p:cNvSpPr txBox="1"/>
          <p:nvPr/>
        </p:nvSpPr>
        <p:spPr>
          <a:xfrm>
            <a:off x="5002186" y="637547"/>
            <a:ext cx="7017114" cy="6101581"/>
          </a:xfrm>
          <a:prstGeom prst="rect">
            <a:avLst/>
          </a:prstGeom>
          <a:noFill/>
          <a:ln w="19050" cap="flat" cmpd="sng">
            <a:solidFill>
              <a:schemeClr val="accent4"/>
            </a:solidFill>
            <a:prstDash val="solid"/>
            <a:round/>
            <a:headEnd type="none" w="sm" len="sm"/>
            <a:tailEnd type="none" w="sm" len="sm"/>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1530"/>
              <a:buFont typeface="Calibri"/>
              <a:buNone/>
            </a:pPr>
            <a:r>
              <a:rPr lang="en-US" sz="1800" b="0" i="0" u="none" strike="noStrike" cap="none">
                <a:solidFill>
                  <a:srgbClr val="474747"/>
                </a:solidFill>
                <a:latin typeface="Arial"/>
                <a:ea typeface="Arial"/>
                <a:cs typeface="Arial"/>
                <a:sym typeface="Arial"/>
              </a:rPr>
              <a:t>The L298N motor driver </a:t>
            </a:r>
            <a:r>
              <a:rPr lang="en-US" sz="1800" b="0" i="0" u="none" strike="noStrike" cap="none">
                <a:solidFill>
                  <a:srgbClr val="040C28"/>
                </a:solidFill>
                <a:latin typeface="Arial"/>
                <a:ea typeface="Arial"/>
                <a:cs typeface="Arial"/>
                <a:sym typeface="Arial"/>
              </a:rPr>
              <a:t>controls both the speed and direction of rotation of a DC electric motor</a:t>
            </a:r>
            <a:r>
              <a:rPr lang="en-US" sz="1800" b="0" i="0" u="none" strike="noStrike" cap="none">
                <a:solidFill>
                  <a:srgbClr val="474747"/>
                </a:solidFill>
                <a:latin typeface="Arial"/>
                <a:ea typeface="Arial"/>
                <a:cs typeface="Arial"/>
                <a:sym typeface="Arial"/>
              </a:rPr>
              <a:t>. It can control up to </a:t>
            </a:r>
            <a:r>
              <a:rPr lang="en-US" sz="1800" b="1" i="0" u="none" strike="noStrike" cap="none">
                <a:solidFill>
                  <a:srgbClr val="474747"/>
                </a:solidFill>
                <a:latin typeface="Arial"/>
                <a:ea typeface="Arial"/>
                <a:cs typeface="Arial"/>
                <a:sym typeface="Arial"/>
              </a:rPr>
              <a:t>4 DC motors, or 2 DC motors with directional and speed control. </a:t>
            </a:r>
            <a:r>
              <a:rPr lang="en-US" sz="1800" b="0" i="0" u="none" strike="noStrike" cap="none">
                <a:solidFill>
                  <a:srgbClr val="474747"/>
                </a:solidFill>
                <a:latin typeface="Arial"/>
                <a:ea typeface="Arial"/>
                <a:cs typeface="Arial"/>
                <a:sym typeface="Arial"/>
              </a:rPr>
              <a:t>This motor driver is perfect for robotics and mechatronics projects for </a:t>
            </a:r>
            <a:r>
              <a:rPr lang="en-US" sz="1800" b="0" i="0" u="none" strike="noStrike" cap="none">
                <a:solidFill>
                  <a:srgbClr val="040C28"/>
                </a:solidFill>
                <a:latin typeface="Arial"/>
                <a:ea typeface="Arial"/>
                <a:cs typeface="Arial"/>
                <a:sym typeface="Arial"/>
              </a:rPr>
              <a:t>controlling motors, switches, relays, etc from microcontrollers</a:t>
            </a:r>
            <a:endParaRPr sz="1800" b="1" i="0" u="none" strike="noStrike" cap="none">
              <a:solidFill>
                <a:schemeClr val="dk1"/>
              </a:solidFill>
              <a:latin typeface="Century Gothic"/>
              <a:ea typeface="Century Gothic"/>
              <a:cs typeface="Century Gothic"/>
              <a:sym typeface="Century Gothic"/>
            </a:endParaRPr>
          </a:p>
        </p:txBody>
      </p:sp>
      <p:pic>
        <p:nvPicPr>
          <p:cNvPr id="253" name="Google Shape;253;p28" descr="Buy AOKID Dual H-Bridge Motor Control Module,L298N Dual H Bridge DC ..."/>
          <p:cNvPicPr preferRelativeResize="0"/>
          <p:nvPr/>
        </p:nvPicPr>
        <p:blipFill rotWithShape="1">
          <a:blip r:embed="rId3">
            <a:alphaModFix/>
          </a:blip>
          <a:srcRect/>
          <a:stretch/>
        </p:blipFill>
        <p:spPr>
          <a:xfrm>
            <a:off x="8219446" y="813722"/>
            <a:ext cx="1993486" cy="1993486"/>
          </a:xfrm>
          <a:prstGeom prst="rect">
            <a:avLst/>
          </a:prstGeom>
          <a:noFill/>
          <a:ln>
            <a:noFill/>
          </a:ln>
        </p:spPr>
      </p:pic>
      <p:pic>
        <p:nvPicPr>
          <p:cNvPr id="254" name="Google Shape;254;p28" descr="Introduction to L298N Motor Driver | How it's work » ElectroDuino"/>
          <p:cNvPicPr preferRelativeResize="0"/>
          <p:nvPr/>
        </p:nvPicPr>
        <p:blipFill rotWithShape="1">
          <a:blip r:embed="rId4">
            <a:alphaModFix/>
          </a:blip>
          <a:srcRect/>
          <a:stretch/>
        </p:blipFill>
        <p:spPr>
          <a:xfrm>
            <a:off x="155575" y="637547"/>
            <a:ext cx="4759618" cy="3133344"/>
          </a:xfrm>
          <a:prstGeom prst="rect">
            <a:avLst/>
          </a:prstGeom>
          <a:noFill/>
          <a:ln>
            <a:noFill/>
          </a:ln>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9"/>
          <p:cNvSpPr txBox="1">
            <a:spLocks noGrp="1"/>
          </p:cNvSpPr>
          <p:nvPr>
            <p:ph type="title"/>
          </p:nvPr>
        </p:nvSpPr>
        <p:spPr>
          <a:xfrm>
            <a:off x="2590800" y="48101"/>
            <a:ext cx="6625389" cy="50114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800"/>
              <a:buNone/>
            </a:pPr>
            <a:r>
              <a:rPr lang="en-US"/>
              <a:t>Output device </a:t>
            </a:r>
            <a:r>
              <a:rPr lang="en-US">
                <a:solidFill>
                  <a:schemeClr val="dk1"/>
                </a:solidFill>
              </a:rPr>
              <a:t>- L298N</a:t>
            </a:r>
            <a:endParaRPr>
              <a:solidFill>
                <a:schemeClr val="dk1"/>
              </a:solidFill>
            </a:endParaRPr>
          </a:p>
        </p:txBody>
      </p:sp>
      <p:sp>
        <p:nvSpPr>
          <p:cNvPr id="260" name="Google Shape;260;p29" descr="https://www.autobotic.com.my/image/autobotic/image/cache/data/all_product_images/product-3651/4608-11-1-700x700.pn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9"/>
          <p:cNvSpPr txBox="1"/>
          <p:nvPr/>
        </p:nvSpPr>
        <p:spPr>
          <a:xfrm>
            <a:off x="5305512" y="640691"/>
            <a:ext cx="6721729" cy="6080150"/>
          </a:xfrm>
          <a:prstGeom prst="rect">
            <a:avLst/>
          </a:prstGeom>
          <a:noFill/>
          <a:ln w="19050" cap="flat" cmpd="sng">
            <a:solidFill>
              <a:schemeClr val="accent4"/>
            </a:solidFill>
            <a:prstDash val="solid"/>
            <a:round/>
            <a:headEnd type="none" w="sm" len="sm"/>
            <a:tailEnd type="none" w="sm" len="sm"/>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1530"/>
              <a:buFont typeface="Calibri"/>
              <a:buNone/>
            </a:pPr>
            <a:r>
              <a:rPr lang="en-US" sz="2000" b="0" i="0" u="none" strike="noStrike" cap="none">
                <a:solidFill>
                  <a:srgbClr val="474747"/>
                </a:solidFill>
                <a:latin typeface="Arial"/>
                <a:ea typeface="Arial"/>
                <a:cs typeface="Arial"/>
                <a:sym typeface="Arial"/>
              </a:rPr>
              <a:t>A servo motor is </a:t>
            </a:r>
            <a:r>
              <a:rPr lang="en-US" sz="2000" b="1" i="0" u="none" strike="noStrike" cap="none">
                <a:solidFill>
                  <a:srgbClr val="767676"/>
                </a:solidFill>
                <a:latin typeface="Arial"/>
                <a:ea typeface="Arial"/>
                <a:cs typeface="Arial"/>
                <a:sym typeface="Arial"/>
              </a:rPr>
              <a:t>an electrical device which can push or rotate an object with great precision. </a:t>
            </a:r>
            <a:r>
              <a:rPr lang="en-US" sz="1800" b="0" i="0" u="none" strike="noStrike" cap="none">
                <a:solidFill>
                  <a:srgbClr val="040C28"/>
                </a:solidFill>
                <a:latin typeface="Arial"/>
                <a:ea typeface="Arial"/>
                <a:cs typeface="Arial"/>
                <a:sym typeface="Arial"/>
              </a:rPr>
              <a:t>Servo motors have three wires: power, ground, and signal</a:t>
            </a:r>
            <a:r>
              <a:rPr lang="en-US" sz="1800" b="0" i="0" u="none" strike="noStrike" cap="none">
                <a:solidFill>
                  <a:srgbClr val="1F1F1F"/>
                </a:solidFill>
                <a:latin typeface="Arial"/>
                <a:ea typeface="Arial"/>
                <a:cs typeface="Arial"/>
                <a:sym typeface="Arial"/>
              </a:rPr>
              <a:t>. The power wire is typically red, and should be connected to positive pole (+) of your power source. The ground wire is typically black or brown and should be connected to the negative pole (-) of your power source</a:t>
            </a:r>
            <a:r>
              <a:rPr lang="en-US" sz="2800" b="0" i="0" u="none" strike="noStrike" cap="none">
                <a:solidFill>
                  <a:srgbClr val="1F1F1F"/>
                </a:solidFill>
                <a:latin typeface="Arial"/>
                <a:ea typeface="Arial"/>
                <a:cs typeface="Arial"/>
                <a:sym typeface="Arial"/>
              </a:rPr>
              <a:t>.</a:t>
            </a:r>
            <a:endParaRPr sz="2000" b="1" i="0" u="none" strike="noStrike" cap="none">
              <a:solidFill>
                <a:schemeClr val="dk1"/>
              </a:solidFill>
              <a:latin typeface="Century Gothic"/>
              <a:ea typeface="Century Gothic"/>
              <a:cs typeface="Century Gothic"/>
              <a:sym typeface="Century Gothic"/>
            </a:endParaRPr>
          </a:p>
        </p:txBody>
      </p:sp>
      <p:pic>
        <p:nvPicPr>
          <p:cNvPr id="262" name="Google Shape;262;p29" descr="Arduino 02 | Baamboozle - Baamboozle | The Most Fun Classroom Games!"/>
          <p:cNvPicPr preferRelativeResize="0"/>
          <p:nvPr/>
        </p:nvPicPr>
        <p:blipFill rotWithShape="1">
          <a:blip r:embed="rId3">
            <a:alphaModFix/>
          </a:blip>
          <a:srcRect/>
          <a:stretch/>
        </p:blipFill>
        <p:spPr>
          <a:xfrm>
            <a:off x="281266" y="793865"/>
            <a:ext cx="3244359" cy="2537089"/>
          </a:xfrm>
          <a:prstGeom prst="rect">
            <a:avLst/>
          </a:prstGeom>
          <a:noFill/>
          <a:ln>
            <a:noFill/>
          </a:ln>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34"/>
          <p:cNvPicPr preferRelativeResize="0"/>
          <p:nvPr/>
        </p:nvPicPr>
        <p:blipFill rotWithShape="1">
          <a:blip r:embed="rId3">
            <a:alphaModFix/>
          </a:blip>
          <a:srcRect/>
          <a:stretch/>
        </p:blipFill>
        <p:spPr>
          <a:xfrm>
            <a:off x="11574624" y="32059"/>
            <a:ext cx="546207" cy="484974"/>
          </a:xfrm>
          <a:prstGeom prst="rect">
            <a:avLst/>
          </a:prstGeom>
          <a:noFill/>
          <a:ln>
            <a:noFill/>
          </a:ln>
        </p:spPr>
      </p:pic>
      <p:sp>
        <p:nvSpPr>
          <p:cNvPr id="309" name="Google Shape;309;p34"/>
          <p:cNvSpPr txBox="1">
            <a:spLocks noGrp="1"/>
          </p:cNvSpPr>
          <p:nvPr>
            <p:ph type="title"/>
          </p:nvPr>
        </p:nvSpPr>
        <p:spPr>
          <a:xfrm>
            <a:off x="2590800" y="15850"/>
            <a:ext cx="6625389" cy="50114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800"/>
              <a:buNone/>
            </a:pPr>
            <a:r>
              <a:rPr lang="en-US"/>
              <a:t>MQTT</a:t>
            </a:r>
            <a:endParaRPr/>
          </a:p>
        </p:txBody>
      </p:sp>
      <p:pic>
        <p:nvPicPr>
          <p:cNvPr id="310" name="Google Shape;310;p34" descr="Install Mosquitto Broker Raspberry Pi | Random Nerd Tutorials"/>
          <p:cNvPicPr preferRelativeResize="0"/>
          <p:nvPr/>
        </p:nvPicPr>
        <p:blipFill rotWithShape="1">
          <a:blip r:embed="rId4">
            <a:alphaModFix/>
          </a:blip>
          <a:srcRect/>
          <a:stretch/>
        </p:blipFill>
        <p:spPr>
          <a:xfrm>
            <a:off x="1239978" y="2761488"/>
            <a:ext cx="9327032" cy="3768121"/>
          </a:xfrm>
          <a:prstGeom prst="rect">
            <a:avLst/>
          </a:prstGeom>
          <a:noFill/>
          <a:ln>
            <a:noFill/>
          </a:ln>
        </p:spPr>
      </p:pic>
      <p:sp>
        <p:nvSpPr>
          <p:cNvPr id="311" name="Google Shape;311;p34"/>
          <p:cNvSpPr txBox="1"/>
          <p:nvPr/>
        </p:nvSpPr>
        <p:spPr>
          <a:xfrm>
            <a:off x="1316736" y="667512"/>
            <a:ext cx="9635286"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1D35"/>
                </a:solidFill>
                <a:latin typeface="Arial"/>
                <a:ea typeface="Arial"/>
                <a:cs typeface="Arial"/>
                <a:sym typeface="Arial"/>
              </a:rPr>
              <a:t>MQTT, which stands for </a:t>
            </a:r>
            <a:r>
              <a:rPr lang="en-US" sz="2400" b="1" i="0" u="none" strike="noStrike" cap="none">
                <a:solidFill>
                  <a:srgbClr val="000000"/>
                </a:solidFill>
                <a:latin typeface="Arial"/>
                <a:ea typeface="Arial"/>
                <a:cs typeface="Arial"/>
                <a:sym typeface="Arial"/>
              </a:rPr>
              <a:t>Message Queuing Telemetry Transport</a:t>
            </a:r>
            <a:r>
              <a:rPr lang="en-US" sz="2400" b="0" i="0" u="none" strike="noStrike" cap="none">
                <a:solidFill>
                  <a:srgbClr val="000000"/>
                </a:solidFill>
                <a:latin typeface="Arial"/>
                <a:ea typeface="Arial"/>
                <a:cs typeface="Arial"/>
                <a:sym typeface="Arial"/>
              </a:rPr>
              <a:t> </a:t>
            </a:r>
            <a:r>
              <a:rPr lang="en-US" sz="2400" b="0" i="0" u="none" strike="noStrike" cap="none">
                <a:solidFill>
                  <a:srgbClr val="001D35"/>
                </a:solidFill>
                <a:latin typeface="Arial"/>
                <a:ea typeface="Arial"/>
                <a:cs typeface="Arial"/>
                <a:sym typeface="Arial"/>
              </a:rPr>
              <a:t>publish-subscribe messaging protocol, primarily used for connecting devices in IoT and IoT applications, enabling efficient data exchange and communication between devices with minimal bandwidth and power consumption. </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35"/>
          <p:cNvPicPr preferRelativeResize="0"/>
          <p:nvPr/>
        </p:nvPicPr>
        <p:blipFill rotWithShape="1">
          <a:blip r:embed="rId3">
            <a:alphaModFix/>
          </a:blip>
          <a:srcRect/>
          <a:stretch/>
        </p:blipFill>
        <p:spPr>
          <a:xfrm>
            <a:off x="11574624" y="32059"/>
            <a:ext cx="546207" cy="484974"/>
          </a:xfrm>
          <a:prstGeom prst="rect">
            <a:avLst/>
          </a:prstGeom>
          <a:noFill/>
          <a:ln>
            <a:noFill/>
          </a:ln>
        </p:spPr>
      </p:pic>
      <p:sp>
        <p:nvSpPr>
          <p:cNvPr id="317" name="Google Shape;317;p35"/>
          <p:cNvSpPr txBox="1">
            <a:spLocks noGrp="1"/>
          </p:cNvSpPr>
          <p:nvPr>
            <p:ph type="title"/>
          </p:nvPr>
        </p:nvSpPr>
        <p:spPr>
          <a:xfrm>
            <a:off x="2590800" y="15850"/>
            <a:ext cx="6625389" cy="50114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800"/>
              <a:buNone/>
            </a:pPr>
            <a:r>
              <a:rPr lang="en-US"/>
              <a:t>MQTT</a:t>
            </a:r>
            <a:endParaRPr/>
          </a:p>
        </p:txBody>
      </p:sp>
      <p:sp>
        <p:nvSpPr>
          <p:cNvPr id="318" name="Google Shape;318;p35"/>
          <p:cNvSpPr txBox="1"/>
          <p:nvPr/>
        </p:nvSpPr>
        <p:spPr>
          <a:xfrm>
            <a:off x="1207008" y="923544"/>
            <a:ext cx="9552508"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1D35"/>
                </a:solidFill>
                <a:latin typeface="Arial"/>
                <a:ea typeface="Arial"/>
                <a:cs typeface="Arial"/>
                <a:sym typeface="Arial"/>
              </a:rPr>
              <a:t>An MQTT broker is a server that facilitates communication between MQTT clients by receiving, filtering, and distributing messages based on topics, ensuring efficient and reliable communication in a publish/subscribe messaging system</a:t>
            </a:r>
            <a:r>
              <a:rPr lang="en-US" sz="1400" b="0" i="0" u="none" strike="noStrike" cap="none">
                <a:solidFill>
                  <a:srgbClr val="001D35"/>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319" name="Google Shape;319;p35" descr="MQTT Getting Started Guide | Bevywise Networks"/>
          <p:cNvPicPr preferRelativeResize="0"/>
          <p:nvPr/>
        </p:nvPicPr>
        <p:blipFill rotWithShape="1">
          <a:blip r:embed="rId4">
            <a:alphaModFix/>
          </a:blip>
          <a:srcRect/>
          <a:stretch/>
        </p:blipFill>
        <p:spPr>
          <a:xfrm>
            <a:off x="1901952" y="1939207"/>
            <a:ext cx="7662672" cy="4541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4"/>
          <p:cNvSpPr txBox="1">
            <a:spLocks noGrp="1"/>
          </p:cNvSpPr>
          <p:nvPr>
            <p:ph type="title"/>
          </p:nvPr>
        </p:nvSpPr>
        <p:spPr>
          <a:xfrm>
            <a:off x="2581275" y="48101"/>
            <a:ext cx="6634915" cy="50114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800"/>
              <a:buNone/>
            </a:pPr>
            <a:r>
              <a:rPr lang="en-US" dirty="0"/>
              <a:t>Basic Concepts</a:t>
            </a:r>
            <a:endParaRPr dirty="0"/>
          </a:p>
        </p:txBody>
      </p:sp>
      <p:pic>
        <p:nvPicPr>
          <p:cNvPr id="105" name="Google Shape;105;p14" descr="Ohms Law for Dummies : 5 Steps - Instructables"/>
          <p:cNvPicPr preferRelativeResize="0"/>
          <p:nvPr/>
        </p:nvPicPr>
        <p:blipFill rotWithShape="1">
          <a:blip r:embed="rId3">
            <a:alphaModFix/>
          </a:blip>
          <a:srcRect/>
          <a:stretch/>
        </p:blipFill>
        <p:spPr>
          <a:xfrm>
            <a:off x="283173" y="735521"/>
            <a:ext cx="5158359" cy="4307103"/>
          </a:xfrm>
          <a:prstGeom prst="rect">
            <a:avLst/>
          </a:prstGeom>
          <a:noFill/>
          <a:ln>
            <a:noFill/>
          </a:ln>
        </p:spPr>
      </p:pic>
      <p:sp>
        <p:nvSpPr>
          <p:cNvPr id="106" name="Google Shape;106;p14"/>
          <p:cNvSpPr txBox="1"/>
          <p:nvPr/>
        </p:nvSpPr>
        <p:spPr>
          <a:xfrm>
            <a:off x="5441525" y="681800"/>
            <a:ext cx="6444600" cy="5649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900" b="1" i="0" u="none" strike="noStrike" cap="none">
                <a:solidFill>
                  <a:srgbClr val="001D35"/>
                </a:solidFill>
                <a:latin typeface="Arial"/>
                <a:ea typeface="Arial"/>
                <a:cs typeface="Arial"/>
                <a:sym typeface="Arial"/>
              </a:rPr>
              <a:t>Voltage:</a:t>
            </a:r>
            <a:endParaRPr sz="1900" b="0" i="0" u="none" strike="noStrike" cap="none">
              <a:solidFill>
                <a:srgbClr val="001D35"/>
              </a:solidFill>
              <a:latin typeface="Arial"/>
              <a:ea typeface="Arial"/>
              <a:cs typeface="Arial"/>
              <a:sym typeface="Arial"/>
            </a:endParaRPr>
          </a:p>
          <a:p>
            <a:pPr marL="457200" marR="0" lvl="0" indent="-349250" algn="l" rtl="0">
              <a:lnSpc>
                <a:spcPct val="100000"/>
              </a:lnSpc>
              <a:spcBef>
                <a:spcPts val="0"/>
              </a:spcBef>
              <a:spcAft>
                <a:spcPts val="0"/>
              </a:spcAft>
              <a:buClr>
                <a:srgbClr val="001D35"/>
              </a:buClr>
              <a:buSzPts val="1900"/>
              <a:buFont typeface="Arial"/>
              <a:buAutoNum type="arabicPeriod"/>
            </a:pPr>
            <a:r>
              <a:rPr lang="en-US" sz="1900" b="0" i="0" u="none" strike="noStrike" cap="none">
                <a:solidFill>
                  <a:srgbClr val="001D35"/>
                </a:solidFill>
                <a:latin typeface="Arial"/>
                <a:ea typeface="Arial"/>
                <a:cs typeface="Arial"/>
                <a:sym typeface="Arial"/>
              </a:rPr>
              <a:t>Think of voltage as the "pressure" or "potential difference" that </a:t>
            </a:r>
            <a:r>
              <a:rPr lang="en-US" sz="1900" b="1" i="0" u="none" strike="noStrike" cap="none">
                <a:solidFill>
                  <a:srgbClr val="001D35"/>
                </a:solidFill>
                <a:latin typeface="Arial"/>
                <a:ea typeface="Arial"/>
                <a:cs typeface="Arial"/>
                <a:sym typeface="Arial"/>
              </a:rPr>
              <a:t>pushes</a:t>
            </a:r>
            <a:r>
              <a:rPr lang="en-US" sz="1900" b="0" i="0" u="none" strike="noStrike" cap="none">
                <a:solidFill>
                  <a:srgbClr val="001D35"/>
                </a:solidFill>
                <a:latin typeface="Arial"/>
                <a:ea typeface="Arial"/>
                <a:cs typeface="Arial"/>
                <a:sym typeface="Arial"/>
              </a:rPr>
              <a:t> electrons through a circuit.</a:t>
            </a:r>
            <a:endParaRPr sz="1900"/>
          </a:p>
          <a:p>
            <a:pPr marL="457200" marR="0" lvl="0" indent="-349250" algn="l" rtl="0">
              <a:lnSpc>
                <a:spcPct val="100000"/>
              </a:lnSpc>
              <a:spcBef>
                <a:spcPts val="0"/>
              </a:spcBef>
              <a:spcAft>
                <a:spcPts val="0"/>
              </a:spcAft>
              <a:buClr>
                <a:srgbClr val="001D35"/>
              </a:buClr>
              <a:buSzPts val="1900"/>
              <a:buFont typeface="Arial"/>
              <a:buAutoNum type="arabicPeriod"/>
            </a:pPr>
            <a:r>
              <a:rPr lang="en-US" sz="1900" b="0" i="0" u="none" strike="noStrike" cap="none">
                <a:solidFill>
                  <a:srgbClr val="001D35"/>
                </a:solidFill>
                <a:latin typeface="Arial"/>
                <a:ea typeface="Arial"/>
                <a:cs typeface="Arial"/>
                <a:sym typeface="Arial"/>
              </a:rPr>
              <a:t>It's measured in volts (V).</a:t>
            </a:r>
            <a:endParaRPr sz="1900"/>
          </a:p>
          <a:p>
            <a:pPr marL="457200" marR="0" lvl="0" indent="-349250" algn="l" rtl="0">
              <a:lnSpc>
                <a:spcPct val="100000"/>
              </a:lnSpc>
              <a:spcBef>
                <a:spcPts val="0"/>
              </a:spcBef>
              <a:spcAft>
                <a:spcPts val="0"/>
              </a:spcAft>
              <a:buClr>
                <a:srgbClr val="001D35"/>
              </a:buClr>
              <a:buSzPts val="1900"/>
              <a:buFont typeface="Arial"/>
              <a:buAutoNum type="arabicPeriod"/>
            </a:pPr>
            <a:r>
              <a:rPr lang="en-US" sz="1900" b="0" i="0" u="none" strike="noStrike" cap="none">
                <a:solidFill>
                  <a:srgbClr val="001D35"/>
                </a:solidFill>
                <a:latin typeface="Arial"/>
                <a:ea typeface="Arial"/>
                <a:cs typeface="Arial"/>
                <a:sym typeface="Arial"/>
              </a:rPr>
              <a:t>A higher voltage means a stronger push, leading to a greater current flow, assuming resistance remains constant.</a:t>
            </a:r>
            <a:endParaRPr sz="1900"/>
          </a:p>
          <a:p>
            <a:pPr marL="0" marR="0" lvl="0" indent="0" algn="l" rtl="0">
              <a:lnSpc>
                <a:spcPct val="100000"/>
              </a:lnSpc>
              <a:spcBef>
                <a:spcPts val="0"/>
              </a:spcBef>
              <a:spcAft>
                <a:spcPts val="0"/>
              </a:spcAft>
              <a:buNone/>
            </a:pPr>
            <a:r>
              <a:rPr lang="en-US" sz="1900" b="1" i="0" u="none" strike="noStrike" cap="none">
                <a:solidFill>
                  <a:srgbClr val="001D35"/>
                </a:solidFill>
                <a:latin typeface="Arial"/>
                <a:ea typeface="Arial"/>
                <a:cs typeface="Arial"/>
                <a:sym typeface="Arial"/>
              </a:rPr>
              <a:t>Current:</a:t>
            </a:r>
            <a:endParaRPr sz="1900" b="0" i="0" u="none" strike="noStrike" cap="none">
              <a:solidFill>
                <a:srgbClr val="001D35"/>
              </a:solidFill>
              <a:latin typeface="Arial"/>
              <a:ea typeface="Arial"/>
              <a:cs typeface="Arial"/>
              <a:sym typeface="Arial"/>
            </a:endParaRPr>
          </a:p>
          <a:p>
            <a:pPr marL="457200" marR="0" lvl="0" indent="-349250" algn="l" rtl="0">
              <a:lnSpc>
                <a:spcPct val="100000"/>
              </a:lnSpc>
              <a:spcBef>
                <a:spcPts val="0"/>
              </a:spcBef>
              <a:spcAft>
                <a:spcPts val="0"/>
              </a:spcAft>
              <a:buClr>
                <a:srgbClr val="001D35"/>
              </a:buClr>
              <a:buSzPts val="1900"/>
              <a:buFont typeface="Arial"/>
              <a:buAutoNum type="arabicPeriod"/>
            </a:pPr>
            <a:r>
              <a:rPr lang="en-US" sz="1900" b="0" i="0" u="none" strike="noStrike" cap="none">
                <a:solidFill>
                  <a:srgbClr val="001D35"/>
                </a:solidFill>
                <a:latin typeface="Arial"/>
                <a:ea typeface="Arial"/>
                <a:cs typeface="Arial"/>
                <a:sym typeface="Arial"/>
              </a:rPr>
              <a:t>Current is the actual </a:t>
            </a:r>
            <a:r>
              <a:rPr lang="en-US" sz="1900" b="1" i="0" u="none" strike="noStrike" cap="none">
                <a:solidFill>
                  <a:srgbClr val="001D35"/>
                </a:solidFill>
                <a:latin typeface="Arial"/>
                <a:ea typeface="Arial"/>
                <a:cs typeface="Arial"/>
                <a:sym typeface="Arial"/>
              </a:rPr>
              <a:t>flow of electrons </a:t>
            </a:r>
            <a:r>
              <a:rPr lang="en-US" sz="1900" b="0" i="0" u="none" strike="noStrike" cap="none">
                <a:solidFill>
                  <a:srgbClr val="001D35"/>
                </a:solidFill>
                <a:latin typeface="Arial"/>
                <a:ea typeface="Arial"/>
                <a:cs typeface="Arial"/>
                <a:sym typeface="Arial"/>
              </a:rPr>
              <a:t>through a conductor (like a wire).</a:t>
            </a:r>
            <a:endParaRPr sz="1900"/>
          </a:p>
          <a:p>
            <a:pPr marL="457200" marR="0" lvl="0" indent="-349250" algn="l" rtl="0">
              <a:lnSpc>
                <a:spcPct val="100000"/>
              </a:lnSpc>
              <a:spcBef>
                <a:spcPts val="0"/>
              </a:spcBef>
              <a:spcAft>
                <a:spcPts val="0"/>
              </a:spcAft>
              <a:buClr>
                <a:srgbClr val="001D35"/>
              </a:buClr>
              <a:buSzPts val="1900"/>
              <a:buFont typeface="Arial"/>
              <a:buAutoNum type="arabicPeriod"/>
            </a:pPr>
            <a:r>
              <a:rPr lang="en-US" sz="1900" b="0" i="0" u="none" strike="noStrike" cap="none">
                <a:solidFill>
                  <a:srgbClr val="001D35"/>
                </a:solidFill>
                <a:latin typeface="Arial"/>
                <a:ea typeface="Arial"/>
                <a:cs typeface="Arial"/>
                <a:sym typeface="Arial"/>
              </a:rPr>
              <a:t>It's measured in amperes (amps or A).</a:t>
            </a:r>
            <a:endParaRPr sz="1900"/>
          </a:p>
          <a:p>
            <a:pPr marL="457200" marR="0" lvl="0" indent="-349250" algn="l" rtl="0">
              <a:lnSpc>
                <a:spcPct val="100000"/>
              </a:lnSpc>
              <a:spcBef>
                <a:spcPts val="0"/>
              </a:spcBef>
              <a:spcAft>
                <a:spcPts val="0"/>
              </a:spcAft>
              <a:buClr>
                <a:srgbClr val="001D35"/>
              </a:buClr>
              <a:buSzPts val="1900"/>
              <a:buFont typeface="Arial"/>
              <a:buAutoNum type="arabicPeriod"/>
            </a:pPr>
            <a:r>
              <a:rPr lang="en-US" sz="1900" b="0" i="0" u="none" strike="noStrike" cap="none">
                <a:solidFill>
                  <a:srgbClr val="001D35"/>
                </a:solidFill>
                <a:latin typeface="Arial"/>
                <a:ea typeface="Arial"/>
                <a:cs typeface="Arial"/>
                <a:sym typeface="Arial"/>
              </a:rPr>
              <a:t>A higher current means more electrons are flowing per unit of time.</a:t>
            </a:r>
            <a:endParaRPr sz="1900"/>
          </a:p>
          <a:p>
            <a:pPr marL="0" marR="0" lvl="0" indent="0" algn="l" rtl="0">
              <a:lnSpc>
                <a:spcPct val="100000"/>
              </a:lnSpc>
              <a:spcBef>
                <a:spcPts val="0"/>
              </a:spcBef>
              <a:spcAft>
                <a:spcPts val="0"/>
              </a:spcAft>
              <a:buNone/>
            </a:pPr>
            <a:r>
              <a:rPr lang="en-US" sz="1900" b="1" i="0" u="none" strike="noStrike" cap="none">
                <a:solidFill>
                  <a:srgbClr val="001D35"/>
                </a:solidFill>
                <a:latin typeface="Arial"/>
                <a:ea typeface="Arial"/>
                <a:cs typeface="Arial"/>
                <a:sym typeface="Arial"/>
              </a:rPr>
              <a:t>Resistance:</a:t>
            </a:r>
            <a:endParaRPr sz="1900" b="0" i="0" u="none" strike="noStrike" cap="none">
              <a:solidFill>
                <a:srgbClr val="001D35"/>
              </a:solidFill>
              <a:latin typeface="Arial"/>
              <a:ea typeface="Arial"/>
              <a:cs typeface="Arial"/>
              <a:sym typeface="Arial"/>
            </a:endParaRPr>
          </a:p>
          <a:p>
            <a:pPr marL="457200" marR="0" lvl="0" indent="-349250" algn="l" rtl="0">
              <a:lnSpc>
                <a:spcPct val="100000"/>
              </a:lnSpc>
              <a:spcBef>
                <a:spcPts val="0"/>
              </a:spcBef>
              <a:spcAft>
                <a:spcPts val="0"/>
              </a:spcAft>
              <a:buClr>
                <a:srgbClr val="001D35"/>
              </a:buClr>
              <a:buSzPts val="1900"/>
              <a:buFont typeface="Arial"/>
              <a:buAutoNum type="arabicPeriod"/>
            </a:pPr>
            <a:r>
              <a:rPr lang="en-US" sz="1900" b="0" i="0" u="none" strike="noStrike" cap="none">
                <a:solidFill>
                  <a:srgbClr val="001D35"/>
                </a:solidFill>
                <a:latin typeface="Arial"/>
                <a:ea typeface="Arial"/>
                <a:cs typeface="Arial"/>
                <a:sym typeface="Arial"/>
              </a:rPr>
              <a:t>Resistance is the </a:t>
            </a:r>
            <a:r>
              <a:rPr lang="en-US" sz="1900" b="1" i="0" u="none" strike="noStrike" cap="none">
                <a:solidFill>
                  <a:srgbClr val="001D35"/>
                </a:solidFill>
                <a:latin typeface="Arial"/>
                <a:ea typeface="Arial"/>
                <a:cs typeface="Arial"/>
                <a:sym typeface="Arial"/>
              </a:rPr>
              <a:t>opposition </a:t>
            </a:r>
            <a:r>
              <a:rPr lang="en-US" sz="1900" b="0" i="0" u="none" strike="noStrike" cap="none">
                <a:solidFill>
                  <a:srgbClr val="001D35"/>
                </a:solidFill>
                <a:latin typeface="Arial"/>
                <a:ea typeface="Arial"/>
                <a:cs typeface="Arial"/>
                <a:sym typeface="Arial"/>
              </a:rPr>
              <a:t>to the flow of current.</a:t>
            </a:r>
            <a:endParaRPr sz="1900"/>
          </a:p>
          <a:p>
            <a:pPr marL="457200" marR="0" lvl="0" indent="-349250" algn="l" rtl="0">
              <a:lnSpc>
                <a:spcPct val="100000"/>
              </a:lnSpc>
              <a:spcBef>
                <a:spcPts val="0"/>
              </a:spcBef>
              <a:spcAft>
                <a:spcPts val="0"/>
              </a:spcAft>
              <a:buClr>
                <a:srgbClr val="001D35"/>
              </a:buClr>
              <a:buSzPts val="1900"/>
              <a:buFont typeface="Arial"/>
              <a:buAutoNum type="arabicPeriod"/>
            </a:pPr>
            <a:r>
              <a:rPr lang="en-US" sz="1900" b="0" i="0" u="none" strike="noStrike" cap="none">
                <a:solidFill>
                  <a:srgbClr val="001D35"/>
                </a:solidFill>
                <a:latin typeface="Arial"/>
                <a:ea typeface="Arial"/>
                <a:cs typeface="Arial"/>
                <a:sym typeface="Arial"/>
              </a:rPr>
              <a:t>It's measured in ohms (Ω).</a:t>
            </a:r>
            <a:endParaRPr sz="1900"/>
          </a:p>
          <a:p>
            <a:pPr marL="457200" marR="0" lvl="0" indent="-349250" algn="l" rtl="0">
              <a:lnSpc>
                <a:spcPct val="100000"/>
              </a:lnSpc>
              <a:spcBef>
                <a:spcPts val="0"/>
              </a:spcBef>
              <a:spcAft>
                <a:spcPts val="0"/>
              </a:spcAft>
              <a:buClr>
                <a:srgbClr val="001D35"/>
              </a:buClr>
              <a:buSzPts val="1900"/>
              <a:buFont typeface="Arial"/>
              <a:buAutoNum type="arabicPeriod"/>
            </a:pPr>
            <a:r>
              <a:rPr lang="en-US" sz="1900" b="0" i="0" u="none" strike="noStrike" cap="none">
                <a:solidFill>
                  <a:srgbClr val="001D35"/>
                </a:solidFill>
                <a:latin typeface="Arial"/>
                <a:ea typeface="Arial"/>
                <a:cs typeface="Arial"/>
                <a:sym typeface="Arial"/>
              </a:rPr>
              <a:t>Higher resistance means it's harder for the current to flow, requiring a greater voltage to maintain the same current.</a:t>
            </a:r>
            <a:endParaRPr sz="1900"/>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36"/>
          <p:cNvPicPr preferRelativeResize="0"/>
          <p:nvPr/>
        </p:nvPicPr>
        <p:blipFill rotWithShape="1">
          <a:blip r:embed="rId3">
            <a:alphaModFix/>
          </a:blip>
          <a:srcRect/>
          <a:stretch/>
        </p:blipFill>
        <p:spPr>
          <a:xfrm>
            <a:off x="11574624" y="32059"/>
            <a:ext cx="546207" cy="484974"/>
          </a:xfrm>
          <a:prstGeom prst="rect">
            <a:avLst/>
          </a:prstGeom>
          <a:noFill/>
          <a:ln>
            <a:noFill/>
          </a:ln>
        </p:spPr>
      </p:pic>
      <p:sp>
        <p:nvSpPr>
          <p:cNvPr id="325" name="Google Shape;325;p36"/>
          <p:cNvSpPr txBox="1">
            <a:spLocks noGrp="1"/>
          </p:cNvSpPr>
          <p:nvPr>
            <p:ph type="title"/>
          </p:nvPr>
        </p:nvSpPr>
        <p:spPr>
          <a:xfrm>
            <a:off x="2590800" y="15850"/>
            <a:ext cx="6625389" cy="50114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800"/>
              <a:buNone/>
            </a:pPr>
            <a:r>
              <a:rPr lang="en-US"/>
              <a:t>Virtuino App</a:t>
            </a:r>
            <a:endParaRPr/>
          </a:p>
        </p:txBody>
      </p:sp>
      <p:sp>
        <p:nvSpPr>
          <p:cNvPr id="326" name="Google Shape;326;p36"/>
          <p:cNvSpPr txBox="1"/>
          <p:nvPr/>
        </p:nvSpPr>
        <p:spPr>
          <a:xfrm>
            <a:off x="320040" y="1234441"/>
            <a:ext cx="8896149" cy="289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1D35"/>
                </a:solidFill>
                <a:latin typeface="Arial"/>
                <a:ea typeface="Arial"/>
                <a:cs typeface="Arial"/>
                <a:sym typeface="Arial"/>
              </a:rPr>
              <a:t>Virtuino is an HMI (Human Machine Interface) platform and Android app used to create visual interfaces for controlling and monitoring IoT (Internet of Things) devices, Arduino, ESP8266, ESP32, MQTT brokers, offering features like Bluetooth, Wi-Fi control. </a:t>
            </a:r>
            <a:endParaRPr/>
          </a:p>
          <a:p>
            <a:pPr marL="0" marR="0" lvl="0" indent="0" algn="l" rtl="0">
              <a:lnSpc>
                <a:spcPct val="100000"/>
              </a:lnSpc>
              <a:spcBef>
                <a:spcPts val="0"/>
              </a:spcBef>
              <a:spcAft>
                <a:spcPts val="0"/>
              </a:spcAft>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1400" b="0" i="0" u="none" strike="noStrike" cap="none">
                <a:solidFill>
                  <a:srgbClr val="001D35"/>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327" name="Google Shape;327;p36" descr="Virtuino IoT - Free download and ..."/>
          <p:cNvPicPr preferRelativeResize="0"/>
          <p:nvPr/>
        </p:nvPicPr>
        <p:blipFill rotWithShape="1">
          <a:blip r:embed="rId4">
            <a:alphaModFix/>
          </a:blip>
          <a:srcRect/>
          <a:stretch/>
        </p:blipFill>
        <p:spPr>
          <a:xfrm>
            <a:off x="9296477" y="1863662"/>
            <a:ext cx="2653474" cy="26534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2581275" y="48101"/>
            <a:ext cx="6634915" cy="50114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800"/>
              <a:buNone/>
            </a:pPr>
            <a:r>
              <a:rPr lang="en-US"/>
              <a:t>IOT</a:t>
            </a:r>
            <a:endParaRPr/>
          </a:p>
        </p:txBody>
      </p:sp>
      <p:sp>
        <p:nvSpPr>
          <p:cNvPr id="112" name="Google Shape;112;p15"/>
          <p:cNvSpPr txBox="1"/>
          <p:nvPr/>
        </p:nvSpPr>
        <p:spPr>
          <a:xfrm>
            <a:off x="694944" y="814426"/>
            <a:ext cx="10950502" cy="18774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1D35"/>
                </a:solidFill>
                <a:latin typeface="Arial"/>
                <a:ea typeface="Arial"/>
                <a:cs typeface="Arial"/>
                <a:sym typeface="Arial"/>
              </a:rPr>
              <a:t>The Internet of Things (IoT) refers to a network of physical devices, vehicles, appliances, and other objects embedded with sensors, software, and network connectivity, allowing them to collect and share data, enabling communication and automation</a:t>
            </a:r>
            <a:r>
              <a:rPr lang="en-US" sz="1400" b="0" i="0" u="none" strike="noStrike" cap="none">
                <a:solidFill>
                  <a:srgbClr val="001D35"/>
                </a:solidFill>
                <a:latin typeface="Arial"/>
                <a:ea typeface="Arial"/>
                <a:cs typeface="Arial"/>
                <a:sym typeface="Arial"/>
              </a:rPr>
              <a:t>. </a:t>
            </a:r>
            <a:endParaRPr/>
          </a:p>
          <a:p>
            <a:pPr marL="0" marR="0" lvl="0" indent="0" algn="l" rtl="0">
              <a:lnSpc>
                <a:spcPct val="100000"/>
              </a:lnSpc>
              <a:spcBef>
                <a:spcPts val="0"/>
              </a:spcBef>
              <a:spcAft>
                <a:spcPts val="0"/>
              </a:spcAft>
              <a:buNone/>
            </a:pPr>
            <a:endParaRPr sz="1400" b="0" i="0" u="none" strike="noStrike" cap="none">
              <a:solidFill>
                <a:srgbClr val="001D35"/>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1D35"/>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1D35"/>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1D35"/>
              </a:solidFill>
              <a:latin typeface="Arial"/>
              <a:ea typeface="Arial"/>
              <a:cs typeface="Arial"/>
              <a:sym typeface="Arial"/>
            </a:endParaRPr>
          </a:p>
        </p:txBody>
      </p:sp>
      <p:pic>
        <p:nvPicPr>
          <p:cNvPr id="113" name="Google Shape;113;p15" descr="IoT System and its Protocol layers"/>
          <p:cNvPicPr preferRelativeResize="0"/>
          <p:nvPr/>
        </p:nvPicPr>
        <p:blipFill rotWithShape="1">
          <a:blip r:embed="rId3">
            <a:alphaModFix/>
          </a:blip>
          <a:srcRect/>
          <a:stretch/>
        </p:blipFill>
        <p:spPr>
          <a:xfrm>
            <a:off x="2209743" y="2468339"/>
            <a:ext cx="8363826" cy="3246661"/>
          </a:xfrm>
          <a:prstGeom prst="rect">
            <a:avLst/>
          </a:prstGeom>
          <a:noFill/>
          <a:ln>
            <a:noFill/>
          </a:ln>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title"/>
          </p:nvPr>
        </p:nvSpPr>
        <p:spPr>
          <a:xfrm>
            <a:off x="2581275" y="48101"/>
            <a:ext cx="6634915" cy="50114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800"/>
              <a:buNone/>
            </a:pPr>
            <a:r>
              <a:rPr lang="en-US"/>
              <a:t>IOT</a:t>
            </a:r>
            <a:endParaRPr/>
          </a:p>
        </p:txBody>
      </p:sp>
      <p:pic>
        <p:nvPicPr>
          <p:cNvPr id="119" name="Google Shape;119;p16" descr="5G Networks and IoT : An Ultimate Guide - Speranza"/>
          <p:cNvPicPr preferRelativeResize="0"/>
          <p:nvPr/>
        </p:nvPicPr>
        <p:blipFill rotWithShape="1">
          <a:blip r:embed="rId3">
            <a:alphaModFix/>
          </a:blip>
          <a:srcRect/>
          <a:stretch/>
        </p:blipFill>
        <p:spPr>
          <a:xfrm>
            <a:off x="9233435" y="3959260"/>
            <a:ext cx="2733371" cy="2713800"/>
          </a:xfrm>
          <a:prstGeom prst="rect">
            <a:avLst/>
          </a:prstGeom>
          <a:noFill/>
          <a:ln>
            <a:noFill/>
          </a:ln>
        </p:spPr>
      </p:pic>
      <p:sp>
        <p:nvSpPr>
          <p:cNvPr id="120" name="Google Shape;120;p16"/>
          <p:cNvSpPr txBox="1"/>
          <p:nvPr/>
        </p:nvSpPr>
        <p:spPr>
          <a:xfrm>
            <a:off x="5778650" y="549250"/>
            <a:ext cx="6011400" cy="3755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dirty="0">
              <a:solidFill>
                <a:srgbClr val="001D35"/>
              </a:solidFill>
              <a:latin typeface="Arial"/>
              <a:ea typeface="Arial"/>
              <a:cs typeface="Arial"/>
              <a:sym typeface="Arial"/>
            </a:endParaRPr>
          </a:p>
          <a:p>
            <a:pPr marL="0" marR="0" lvl="0" indent="0" algn="l" rtl="0">
              <a:lnSpc>
                <a:spcPct val="100000"/>
              </a:lnSpc>
              <a:spcBef>
                <a:spcPts val="0"/>
              </a:spcBef>
              <a:spcAft>
                <a:spcPts val="0"/>
              </a:spcAft>
              <a:buNone/>
            </a:pPr>
            <a:r>
              <a:rPr lang="en-US" sz="1600" b="1" i="0" u="none" strike="noStrike" cap="none" dirty="0">
                <a:solidFill>
                  <a:srgbClr val="000000"/>
                </a:solidFill>
                <a:latin typeface="Arial"/>
                <a:ea typeface="Arial"/>
                <a:cs typeface="Arial"/>
                <a:sym typeface="Arial"/>
              </a:rPr>
              <a:t>Example: Smart Bicycle IoT System</a:t>
            </a:r>
            <a:endParaRPr sz="16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600" b="1" dirty="0"/>
          </a:p>
          <a:p>
            <a:pPr marL="457200" marR="0" lvl="0" indent="-330200" algn="l" rtl="0">
              <a:lnSpc>
                <a:spcPct val="100000"/>
              </a:lnSpc>
              <a:spcBef>
                <a:spcPts val="0"/>
              </a:spcBef>
              <a:spcAft>
                <a:spcPts val="0"/>
              </a:spcAft>
              <a:buClr>
                <a:srgbClr val="000000"/>
              </a:buClr>
              <a:buSzPts val="1600"/>
              <a:buAutoNum type="arabicPeriod"/>
            </a:pPr>
            <a:r>
              <a:rPr lang="en-US" sz="1600" b="1" i="0" u="none" strike="noStrike" cap="none" dirty="0">
                <a:solidFill>
                  <a:srgbClr val="000000"/>
                </a:solidFill>
              </a:rPr>
              <a:t>Sensors (Pedal): </a:t>
            </a:r>
            <a:r>
              <a:rPr lang="en-US" sz="1600" i="0" u="none" strike="noStrike" cap="none" dirty="0">
                <a:solidFill>
                  <a:srgbClr val="000000"/>
                </a:solidFill>
              </a:rPr>
              <a:t>The bicycle has sensors to track speed, distance, and heart rate.</a:t>
            </a:r>
            <a:endParaRPr sz="1600" i="0" u="none" strike="noStrike" cap="none" dirty="0">
              <a:solidFill>
                <a:srgbClr val="000000"/>
              </a:solidFill>
            </a:endParaRPr>
          </a:p>
          <a:p>
            <a:pPr marL="457200" marR="0" lvl="0" indent="0" algn="l" rtl="0">
              <a:lnSpc>
                <a:spcPct val="100000"/>
              </a:lnSpc>
              <a:spcBef>
                <a:spcPts val="0"/>
              </a:spcBef>
              <a:spcAft>
                <a:spcPts val="0"/>
              </a:spcAft>
              <a:buNone/>
            </a:pPr>
            <a:endParaRPr sz="1600" dirty="0"/>
          </a:p>
          <a:p>
            <a:pPr marL="457200" marR="0" lvl="0" indent="-330200" algn="l" rtl="0">
              <a:lnSpc>
                <a:spcPct val="100000"/>
              </a:lnSpc>
              <a:spcBef>
                <a:spcPts val="0"/>
              </a:spcBef>
              <a:spcAft>
                <a:spcPts val="0"/>
              </a:spcAft>
              <a:buClr>
                <a:srgbClr val="000000"/>
              </a:buClr>
              <a:buSzPts val="1600"/>
              <a:buAutoNum type="arabicPeriod"/>
            </a:pPr>
            <a:r>
              <a:rPr lang="en-US" sz="1600" i="0" u="none" strike="noStrike" cap="none" dirty="0">
                <a:solidFill>
                  <a:srgbClr val="000000"/>
                </a:solidFill>
              </a:rPr>
              <a:t> </a:t>
            </a:r>
            <a:r>
              <a:rPr lang="en-US" sz="1600" b="1" i="0" u="none" strike="noStrike" cap="none" dirty="0">
                <a:solidFill>
                  <a:srgbClr val="000000"/>
                </a:solidFill>
              </a:rPr>
              <a:t>Data Transmission (Wheel)</a:t>
            </a:r>
            <a:r>
              <a:rPr lang="en-US" sz="1600" i="0" u="none" strike="noStrike" cap="none" dirty="0">
                <a:solidFill>
                  <a:srgbClr val="000000"/>
                </a:solidFill>
              </a:rPr>
              <a:t>: The sensors send this data to your smartphone via Bluetooth.</a:t>
            </a:r>
            <a:endParaRPr sz="1600" i="0" u="none" strike="noStrike" cap="none" dirty="0">
              <a:solidFill>
                <a:srgbClr val="000000"/>
              </a:solidFill>
            </a:endParaRPr>
          </a:p>
          <a:p>
            <a:pPr marL="457200" marR="0" lvl="0" indent="0" algn="l" rtl="0">
              <a:lnSpc>
                <a:spcPct val="100000"/>
              </a:lnSpc>
              <a:spcBef>
                <a:spcPts val="0"/>
              </a:spcBef>
              <a:spcAft>
                <a:spcPts val="0"/>
              </a:spcAft>
              <a:buNone/>
            </a:pPr>
            <a:endParaRPr sz="1600" dirty="0"/>
          </a:p>
          <a:p>
            <a:pPr marL="457200" marR="0" lvl="0" indent="-330200" algn="l" rtl="0">
              <a:lnSpc>
                <a:spcPct val="100000"/>
              </a:lnSpc>
              <a:spcBef>
                <a:spcPts val="0"/>
              </a:spcBef>
              <a:spcAft>
                <a:spcPts val="0"/>
              </a:spcAft>
              <a:buClr>
                <a:srgbClr val="000000"/>
              </a:buClr>
              <a:buSzPts val="1600"/>
              <a:buAutoNum type="arabicPeriod"/>
            </a:pPr>
            <a:r>
              <a:rPr lang="en-US" sz="1600" b="1" i="0" u="none" strike="noStrike" cap="none" dirty="0">
                <a:solidFill>
                  <a:srgbClr val="000000"/>
                </a:solidFill>
              </a:rPr>
              <a:t>Cloud Processing (Brake): </a:t>
            </a:r>
            <a:r>
              <a:rPr lang="en-US" sz="1600" i="0" u="none" strike="noStrike" cap="none" dirty="0">
                <a:solidFill>
                  <a:srgbClr val="000000"/>
                </a:solidFill>
              </a:rPr>
              <a:t>The data is uploaded to the cloud, where it's analyzed to give you insights like calories burned or average speed.</a:t>
            </a:r>
            <a:endParaRPr sz="1600" i="0" u="none" strike="noStrike" cap="none" dirty="0">
              <a:solidFill>
                <a:srgbClr val="000000"/>
              </a:solidFill>
            </a:endParaRPr>
          </a:p>
          <a:p>
            <a:pPr marL="457200" marR="0" lvl="0" indent="0" algn="l" rtl="0">
              <a:lnSpc>
                <a:spcPct val="100000"/>
              </a:lnSpc>
              <a:spcBef>
                <a:spcPts val="0"/>
              </a:spcBef>
              <a:spcAft>
                <a:spcPts val="0"/>
              </a:spcAft>
              <a:buNone/>
            </a:pPr>
            <a:endParaRPr sz="1600" dirty="0"/>
          </a:p>
          <a:p>
            <a:pPr marL="457200" marR="0" lvl="0" indent="-330200" algn="l" rtl="0">
              <a:lnSpc>
                <a:spcPct val="100000"/>
              </a:lnSpc>
              <a:spcBef>
                <a:spcPts val="0"/>
              </a:spcBef>
              <a:spcAft>
                <a:spcPts val="0"/>
              </a:spcAft>
              <a:buClr>
                <a:srgbClr val="000000"/>
              </a:buClr>
              <a:buSzPts val="1600"/>
              <a:buAutoNum type="arabicPeriod"/>
            </a:pPr>
            <a:r>
              <a:rPr lang="en-US" sz="1600" b="1" i="0" u="none" strike="noStrike" cap="none" dirty="0">
                <a:solidFill>
                  <a:srgbClr val="000000"/>
                </a:solidFill>
              </a:rPr>
              <a:t>User Control (Handlebar):</a:t>
            </a:r>
            <a:r>
              <a:rPr lang="en-US" sz="1600" i="0" u="none" strike="noStrike" cap="none" dirty="0">
                <a:solidFill>
                  <a:srgbClr val="000000"/>
                </a:solidFill>
              </a:rPr>
              <a:t> You can view this data on a fitness app</a:t>
            </a:r>
            <a:endParaRPr dirty="0"/>
          </a:p>
        </p:txBody>
      </p:sp>
      <p:pic>
        <p:nvPicPr>
          <p:cNvPr id="121" name="Google Shape;121;p16"/>
          <p:cNvPicPr preferRelativeResize="0"/>
          <p:nvPr/>
        </p:nvPicPr>
        <p:blipFill rotWithShape="1">
          <a:blip r:embed="rId4">
            <a:alphaModFix/>
          </a:blip>
          <a:srcRect/>
          <a:stretch/>
        </p:blipFill>
        <p:spPr>
          <a:xfrm>
            <a:off x="442914" y="698055"/>
            <a:ext cx="5137975" cy="5943473"/>
          </a:xfrm>
          <a:prstGeom prst="rect">
            <a:avLst/>
          </a:prstGeom>
          <a:noFill/>
          <a:ln>
            <a:noFill/>
          </a:ln>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2581275" y="48101"/>
            <a:ext cx="6634915" cy="50114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800"/>
              <a:buNone/>
            </a:pPr>
            <a:r>
              <a:rPr lang="en-US"/>
              <a:t>Pin Configuration of ESP-WROOM-32</a:t>
            </a:r>
            <a:endParaRPr/>
          </a:p>
        </p:txBody>
      </p:sp>
      <p:pic>
        <p:nvPicPr>
          <p:cNvPr id="127" name="Google Shape;127;p17"/>
          <p:cNvPicPr preferRelativeResize="0"/>
          <p:nvPr/>
        </p:nvPicPr>
        <p:blipFill rotWithShape="1">
          <a:blip r:embed="rId3">
            <a:alphaModFix/>
          </a:blip>
          <a:srcRect b="24023"/>
          <a:stretch/>
        </p:blipFill>
        <p:spPr>
          <a:xfrm>
            <a:off x="281956" y="630994"/>
            <a:ext cx="8934234" cy="5901781"/>
          </a:xfrm>
          <a:prstGeom prst="rect">
            <a:avLst/>
          </a:prstGeom>
          <a:noFill/>
          <a:ln>
            <a:noFill/>
          </a:ln>
        </p:spPr>
      </p:pic>
      <p:sp>
        <p:nvSpPr>
          <p:cNvPr id="128" name="Google Shape;128;p17"/>
          <p:cNvSpPr/>
          <p:nvPr/>
        </p:nvSpPr>
        <p:spPr>
          <a:xfrm>
            <a:off x="384048" y="795528"/>
            <a:ext cx="1444752" cy="448056"/>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2581275" y="48101"/>
            <a:ext cx="6634800" cy="501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800"/>
              <a:buNone/>
            </a:pPr>
            <a:r>
              <a:rPr lang="en-US"/>
              <a:t>ESP 32 30-Pin extension board</a:t>
            </a:r>
            <a:endParaRPr/>
          </a:p>
        </p:txBody>
      </p:sp>
      <p:pic>
        <p:nvPicPr>
          <p:cNvPr id="134" name="Google Shape;134;p18"/>
          <p:cNvPicPr preferRelativeResize="0"/>
          <p:nvPr/>
        </p:nvPicPr>
        <p:blipFill rotWithShape="1">
          <a:blip r:embed="rId3">
            <a:alphaModFix/>
          </a:blip>
          <a:srcRect b="9484"/>
          <a:stretch/>
        </p:blipFill>
        <p:spPr>
          <a:xfrm>
            <a:off x="1402924" y="1682832"/>
            <a:ext cx="6402470" cy="4626067"/>
          </a:xfrm>
          <a:prstGeom prst="rect">
            <a:avLst/>
          </a:prstGeom>
          <a:noFill/>
          <a:ln>
            <a:noFill/>
          </a:ln>
        </p:spPr>
      </p:pic>
      <p:sp>
        <p:nvSpPr>
          <p:cNvPr id="135" name="Google Shape;135;p18"/>
          <p:cNvSpPr txBox="1"/>
          <p:nvPr/>
        </p:nvSpPr>
        <p:spPr>
          <a:xfrm>
            <a:off x="6265682" y="1805380"/>
            <a:ext cx="1633979" cy="4192434"/>
          </a:xfrm>
          <a:prstGeom prst="rect">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273"/>
              <a:buFont typeface="Calibri"/>
              <a:buNone/>
            </a:pPr>
            <a:endParaRPr sz="1200" b="1" i="0" u="none" strike="noStrike" cap="none">
              <a:solidFill>
                <a:schemeClr val="dk1"/>
              </a:solidFill>
              <a:latin typeface="Century Gothic"/>
              <a:ea typeface="Century Gothic"/>
              <a:cs typeface="Century Gothic"/>
              <a:sym typeface="Century Gothic"/>
            </a:endParaRPr>
          </a:p>
        </p:txBody>
      </p:sp>
      <p:sp>
        <p:nvSpPr>
          <p:cNvPr id="136" name="Google Shape;136;p18"/>
          <p:cNvSpPr txBox="1"/>
          <p:nvPr/>
        </p:nvSpPr>
        <p:spPr>
          <a:xfrm>
            <a:off x="5031408" y="777130"/>
            <a:ext cx="3028509" cy="461665"/>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chemeClr val="dk1"/>
                </a:solidFill>
                <a:latin typeface="Century Gothic"/>
                <a:ea typeface="Century Gothic"/>
                <a:cs typeface="Century Gothic"/>
                <a:sym typeface="Century Gothic"/>
              </a:rPr>
              <a:t>Power </a:t>
            </a:r>
            <a:r>
              <a:rPr lang="en-US" sz="2400" b="1" i="0" u="none" strike="noStrike" cap="none">
                <a:solidFill>
                  <a:srgbClr val="FF0000"/>
                </a:solidFill>
                <a:latin typeface="Century Gothic"/>
                <a:ea typeface="Century Gothic"/>
                <a:cs typeface="Century Gothic"/>
                <a:sym typeface="Century Gothic"/>
              </a:rPr>
              <a:t>INPUT</a:t>
            </a:r>
            <a:r>
              <a:rPr lang="en-US" sz="2400" b="1" i="0" u="none" strike="noStrike" cap="none">
                <a:solidFill>
                  <a:schemeClr val="dk1"/>
                </a:solidFill>
                <a:latin typeface="Century Gothic"/>
                <a:ea typeface="Century Gothic"/>
                <a:cs typeface="Century Gothic"/>
                <a:sym typeface="Century Gothic"/>
              </a:rPr>
              <a:t> Ports</a:t>
            </a:r>
            <a:endParaRPr/>
          </a:p>
        </p:txBody>
      </p:sp>
      <p:grpSp>
        <p:nvGrpSpPr>
          <p:cNvPr id="137" name="Google Shape;137;p18"/>
          <p:cNvGrpSpPr/>
          <p:nvPr/>
        </p:nvGrpSpPr>
        <p:grpSpPr>
          <a:xfrm>
            <a:off x="7701698" y="2197287"/>
            <a:ext cx="4094374" cy="369332"/>
            <a:chOff x="7701698" y="2197287"/>
            <a:chExt cx="4094374" cy="369332"/>
          </a:xfrm>
        </p:grpSpPr>
        <p:cxnSp>
          <p:nvCxnSpPr>
            <p:cNvPr id="138" name="Google Shape;138;p18"/>
            <p:cNvCxnSpPr/>
            <p:nvPr/>
          </p:nvCxnSpPr>
          <p:spPr>
            <a:xfrm rot="10800000">
              <a:off x="7701698" y="2381953"/>
              <a:ext cx="1310326" cy="0"/>
            </a:xfrm>
            <a:prstGeom prst="straightConnector1">
              <a:avLst/>
            </a:prstGeom>
            <a:noFill/>
            <a:ln w="38100" cap="flat" cmpd="sng">
              <a:solidFill>
                <a:srgbClr val="EB792A"/>
              </a:solidFill>
              <a:prstDash val="solid"/>
              <a:round/>
              <a:headEnd type="none" w="sm" len="sm"/>
              <a:tailEnd type="triangle" w="med" len="med"/>
            </a:ln>
          </p:spPr>
        </p:cxnSp>
        <p:sp>
          <p:nvSpPr>
            <p:cNvPr id="139" name="Google Shape;139;p18"/>
            <p:cNvSpPr txBox="1"/>
            <p:nvPr/>
          </p:nvSpPr>
          <p:spPr>
            <a:xfrm>
              <a:off x="8968031" y="2197287"/>
              <a:ext cx="2828041" cy="369332"/>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chemeClr val="dk1"/>
                  </a:solidFill>
                  <a:latin typeface="Century Gothic"/>
                  <a:ea typeface="Century Gothic"/>
                  <a:cs typeface="Century Gothic"/>
                  <a:sym typeface="Century Gothic"/>
                </a:rPr>
                <a:t>6-16Volt 9mm jack</a:t>
              </a:r>
              <a:endParaRPr/>
            </a:p>
          </p:txBody>
        </p:sp>
      </p:grpSp>
      <p:grpSp>
        <p:nvGrpSpPr>
          <p:cNvPr id="140" name="Google Shape;140;p18"/>
          <p:cNvGrpSpPr/>
          <p:nvPr/>
        </p:nvGrpSpPr>
        <p:grpSpPr>
          <a:xfrm>
            <a:off x="7418895" y="3143192"/>
            <a:ext cx="4377177" cy="369332"/>
            <a:chOff x="7418895" y="2197287"/>
            <a:chExt cx="4377177" cy="369332"/>
          </a:xfrm>
        </p:grpSpPr>
        <p:cxnSp>
          <p:nvCxnSpPr>
            <p:cNvPr id="141" name="Google Shape;141;p18"/>
            <p:cNvCxnSpPr/>
            <p:nvPr/>
          </p:nvCxnSpPr>
          <p:spPr>
            <a:xfrm rot="10800000">
              <a:off x="7418895" y="2381953"/>
              <a:ext cx="1593129" cy="0"/>
            </a:xfrm>
            <a:prstGeom prst="straightConnector1">
              <a:avLst/>
            </a:prstGeom>
            <a:noFill/>
            <a:ln w="38100" cap="flat" cmpd="sng">
              <a:solidFill>
                <a:srgbClr val="EB792A"/>
              </a:solidFill>
              <a:prstDash val="solid"/>
              <a:round/>
              <a:headEnd type="none" w="sm" len="sm"/>
              <a:tailEnd type="triangle" w="med" len="med"/>
            </a:ln>
          </p:spPr>
        </p:cxnSp>
        <p:sp>
          <p:nvSpPr>
            <p:cNvPr id="142" name="Google Shape;142;p18"/>
            <p:cNvSpPr txBox="1"/>
            <p:nvPr/>
          </p:nvSpPr>
          <p:spPr>
            <a:xfrm>
              <a:off x="8968031" y="2197287"/>
              <a:ext cx="2828041" cy="369332"/>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chemeClr val="dk1"/>
                  </a:solidFill>
                  <a:latin typeface="Century Gothic"/>
                  <a:ea typeface="Century Gothic"/>
                  <a:cs typeface="Century Gothic"/>
                  <a:sym typeface="Century Gothic"/>
                </a:rPr>
                <a:t>5 Volt micro  USB</a:t>
              </a:r>
              <a:endParaRPr/>
            </a:p>
          </p:txBody>
        </p:sp>
      </p:grpSp>
      <p:grpSp>
        <p:nvGrpSpPr>
          <p:cNvPr id="143" name="Google Shape;143;p18"/>
          <p:cNvGrpSpPr/>
          <p:nvPr/>
        </p:nvGrpSpPr>
        <p:grpSpPr>
          <a:xfrm>
            <a:off x="7418895" y="4850336"/>
            <a:ext cx="4377177" cy="369332"/>
            <a:chOff x="7418895" y="2197287"/>
            <a:chExt cx="4377177" cy="369332"/>
          </a:xfrm>
        </p:grpSpPr>
        <p:cxnSp>
          <p:nvCxnSpPr>
            <p:cNvPr id="144" name="Google Shape;144;p18"/>
            <p:cNvCxnSpPr/>
            <p:nvPr/>
          </p:nvCxnSpPr>
          <p:spPr>
            <a:xfrm rot="10800000">
              <a:off x="7418895" y="2381953"/>
              <a:ext cx="1593129" cy="0"/>
            </a:xfrm>
            <a:prstGeom prst="straightConnector1">
              <a:avLst/>
            </a:prstGeom>
            <a:noFill/>
            <a:ln w="38100" cap="flat" cmpd="sng">
              <a:solidFill>
                <a:srgbClr val="EB792A"/>
              </a:solidFill>
              <a:prstDash val="solid"/>
              <a:round/>
              <a:headEnd type="none" w="sm" len="sm"/>
              <a:tailEnd type="triangle" w="med" len="med"/>
            </a:ln>
          </p:spPr>
        </p:cxnSp>
        <p:sp>
          <p:nvSpPr>
            <p:cNvPr id="145" name="Google Shape;145;p18"/>
            <p:cNvSpPr txBox="1"/>
            <p:nvPr/>
          </p:nvSpPr>
          <p:spPr>
            <a:xfrm>
              <a:off x="8968031" y="2197287"/>
              <a:ext cx="2828041" cy="369332"/>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chemeClr val="dk1"/>
                  </a:solidFill>
                  <a:latin typeface="Century Gothic"/>
                  <a:ea typeface="Century Gothic"/>
                  <a:cs typeface="Century Gothic"/>
                  <a:sym typeface="Century Gothic"/>
                </a:rPr>
                <a:t>5 Volt C type  USB</a:t>
              </a:r>
              <a:endParaRPr/>
            </a:p>
          </p:txBody>
        </p:sp>
      </p:gr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19"/>
          <p:cNvPicPr preferRelativeResize="0"/>
          <p:nvPr/>
        </p:nvPicPr>
        <p:blipFill rotWithShape="1">
          <a:blip r:embed="rId3">
            <a:alphaModFix/>
          </a:blip>
          <a:srcRect t="16392" b="9992"/>
          <a:stretch/>
        </p:blipFill>
        <p:spPr>
          <a:xfrm>
            <a:off x="405942" y="1576904"/>
            <a:ext cx="5947724" cy="4378379"/>
          </a:xfrm>
          <a:prstGeom prst="rect">
            <a:avLst/>
          </a:prstGeom>
          <a:noFill/>
          <a:ln>
            <a:noFill/>
          </a:ln>
        </p:spPr>
      </p:pic>
      <p:sp>
        <p:nvSpPr>
          <p:cNvPr id="151" name="Google Shape;151;p19"/>
          <p:cNvSpPr txBox="1">
            <a:spLocks noGrp="1"/>
          </p:cNvSpPr>
          <p:nvPr>
            <p:ph type="title"/>
          </p:nvPr>
        </p:nvSpPr>
        <p:spPr>
          <a:xfrm>
            <a:off x="2581275" y="48101"/>
            <a:ext cx="6634800" cy="501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800"/>
              <a:buNone/>
            </a:pPr>
            <a:r>
              <a:rPr lang="en-US"/>
              <a:t>ESP 32 30-Pin extension board</a:t>
            </a:r>
            <a:endParaRPr/>
          </a:p>
        </p:txBody>
      </p:sp>
      <p:sp>
        <p:nvSpPr>
          <p:cNvPr id="152" name="Google Shape;152;p19"/>
          <p:cNvSpPr txBox="1"/>
          <p:nvPr/>
        </p:nvSpPr>
        <p:spPr>
          <a:xfrm>
            <a:off x="5031408" y="777130"/>
            <a:ext cx="3028509" cy="461665"/>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chemeClr val="dk1"/>
                </a:solidFill>
                <a:latin typeface="Century Gothic"/>
                <a:ea typeface="Century Gothic"/>
                <a:cs typeface="Century Gothic"/>
                <a:sym typeface="Century Gothic"/>
              </a:rPr>
              <a:t>Power </a:t>
            </a:r>
            <a:r>
              <a:rPr lang="en-US" sz="2400" b="1" i="0" u="none" strike="noStrike" cap="none">
                <a:solidFill>
                  <a:srgbClr val="FF0000"/>
                </a:solidFill>
                <a:latin typeface="Century Gothic"/>
                <a:ea typeface="Century Gothic"/>
                <a:cs typeface="Century Gothic"/>
                <a:sym typeface="Century Gothic"/>
              </a:rPr>
              <a:t>OUT</a:t>
            </a:r>
            <a:r>
              <a:rPr lang="en-US" sz="2400" b="1" i="0" u="none" strike="noStrike" cap="none">
                <a:solidFill>
                  <a:schemeClr val="dk1"/>
                </a:solidFill>
                <a:latin typeface="Century Gothic"/>
                <a:ea typeface="Century Gothic"/>
                <a:cs typeface="Century Gothic"/>
                <a:sym typeface="Century Gothic"/>
              </a:rPr>
              <a:t> Ports</a:t>
            </a:r>
            <a:endParaRPr/>
          </a:p>
        </p:txBody>
      </p:sp>
      <p:cxnSp>
        <p:nvCxnSpPr>
          <p:cNvPr id="153" name="Google Shape;153;p19"/>
          <p:cNvCxnSpPr>
            <a:stCxn id="154" idx="0"/>
          </p:cNvCxnSpPr>
          <p:nvPr/>
        </p:nvCxnSpPr>
        <p:spPr>
          <a:xfrm rot="10800000">
            <a:off x="2469286" y="2697391"/>
            <a:ext cx="0" cy="843000"/>
          </a:xfrm>
          <a:prstGeom prst="straightConnector1">
            <a:avLst/>
          </a:prstGeom>
          <a:noFill/>
          <a:ln w="57150" cap="flat" cmpd="sng">
            <a:solidFill>
              <a:srgbClr val="EB792A"/>
            </a:solidFill>
            <a:prstDash val="solid"/>
            <a:round/>
            <a:headEnd type="none" w="sm" len="sm"/>
            <a:tailEnd type="triangle" w="med" len="med"/>
          </a:ln>
        </p:spPr>
      </p:cxnSp>
      <p:sp>
        <p:nvSpPr>
          <p:cNvPr id="155" name="Google Shape;155;p19"/>
          <p:cNvSpPr/>
          <p:nvPr/>
        </p:nvSpPr>
        <p:spPr>
          <a:xfrm>
            <a:off x="842082" y="1665280"/>
            <a:ext cx="2909785" cy="1031974"/>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19"/>
          <p:cNvSpPr txBox="1"/>
          <p:nvPr/>
        </p:nvSpPr>
        <p:spPr>
          <a:xfrm>
            <a:off x="313591" y="3540391"/>
            <a:ext cx="4311389" cy="369332"/>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chemeClr val="dk1"/>
                </a:solidFill>
                <a:latin typeface="Century Gothic"/>
                <a:ea typeface="Century Gothic"/>
                <a:cs typeface="Century Gothic"/>
                <a:sym typeface="Century Gothic"/>
              </a:rPr>
              <a:t>Servomotor &amp;Sensor Friendly</a:t>
            </a:r>
            <a:endParaRPr/>
          </a:p>
        </p:txBody>
      </p:sp>
      <p:cxnSp>
        <p:nvCxnSpPr>
          <p:cNvPr id="156" name="Google Shape;156;p19"/>
          <p:cNvCxnSpPr>
            <a:stCxn id="154" idx="2"/>
          </p:cNvCxnSpPr>
          <p:nvPr/>
        </p:nvCxnSpPr>
        <p:spPr>
          <a:xfrm>
            <a:off x="2469286" y="3909723"/>
            <a:ext cx="0" cy="843000"/>
          </a:xfrm>
          <a:prstGeom prst="straightConnector1">
            <a:avLst/>
          </a:prstGeom>
          <a:noFill/>
          <a:ln w="57150" cap="flat" cmpd="sng">
            <a:solidFill>
              <a:srgbClr val="EB792A"/>
            </a:solidFill>
            <a:prstDash val="solid"/>
            <a:round/>
            <a:headEnd type="none" w="sm" len="sm"/>
            <a:tailEnd type="triangle" w="med" len="med"/>
          </a:ln>
        </p:spPr>
      </p:cxnSp>
      <p:sp>
        <p:nvSpPr>
          <p:cNvPr id="157" name="Google Shape;157;p19"/>
          <p:cNvSpPr/>
          <p:nvPr/>
        </p:nvSpPr>
        <p:spPr>
          <a:xfrm>
            <a:off x="842082" y="4849577"/>
            <a:ext cx="2909785" cy="1031974"/>
          </a:xfrm>
          <a:prstGeom prst="rect">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58" name="Google Shape;158;p19" descr="Qunqi 400 tie Point Experiment Mini Breadboard 5.5×8.2×0.85cm, Cable ..."/>
          <p:cNvPicPr preferRelativeResize="0"/>
          <p:nvPr/>
        </p:nvPicPr>
        <p:blipFill rotWithShape="1">
          <a:blip r:embed="rId4">
            <a:alphaModFix/>
          </a:blip>
          <a:srcRect/>
          <a:stretch/>
        </p:blipFill>
        <p:spPr>
          <a:xfrm>
            <a:off x="10056096" y="645377"/>
            <a:ext cx="1436016" cy="1436016"/>
          </a:xfrm>
          <a:prstGeom prst="rect">
            <a:avLst/>
          </a:prstGeom>
          <a:noFill/>
          <a:ln>
            <a:noFill/>
          </a:ln>
        </p:spPr>
      </p:pic>
      <p:pic>
        <p:nvPicPr>
          <p:cNvPr id="159" name="Google Shape;159;p19" descr="Not Allowed Icon #417516 - Free Icons Library"/>
          <p:cNvPicPr preferRelativeResize="0"/>
          <p:nvPr/>
        </p:nvPicPr>
        <p:blipFill rotWithShape="1">
          <a:blip r:embed="rId5">
            <a:alphaModFix/>
          </a:blip>
          <a:srcRect/>
          <a:stretch/>
        </p:blipFill>
        <p:spPr>
          <a:xfrm>
            <a:off x="10382868" y="825542"/>
            <a:ext cx="782471" cy="782471"/>
          </a:xfrm>
          <a:prstGeom prst="rect">
            <a:avLst/>
          </a:prstGeom>
          <a:noFill/>
          <a:ln>
            <a:noFill/>
          </a:ln>
        </p:spPr>
      </p:pic>
      <p:sp>
        <p:nvSpPr>
          <p:cNvPr id="160" name="Google Shape;160;p19"/>
          <p:cNvSpPr txBox="1"/>
          <p:nvPr/>
        </p:nvSpPr>
        <p:spPr>
          <a:xfrm>
            <a:off x="6353666" y="2395609"/>
            <a:ext cx="5432400" cy="2678100"/>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Noto Sans Symbols"/>
              <a:buChar char="⮚"/>
            </a:pPr>
            <a:r>
              <a:rPr lang="en-US" sz="2400" b="0" i="0" u="none" strike="noStrike" cap="none">
                <a:solidFill>
                  <a:schemeClr val="dk1"/>
                </a:solidFill>
                <a:latin typeface="Century Gothic"/>
                <a:ea typeface="Century Gothic"/>
                <a:cs typeface="Century Gothic"/>
                <a:sym typeface="Century Gothic"/>
              </a:rPr>
              <a:t>Provision to connect Servomotor directly to the specific signal pin</a:t>
            </a:r>
            <a:endParaRPr/>
          </a:p>
          <a:p>
            <a:pPr marL="342900" marR="0" lvl="0" indent="-342900" algn="l" rtl="0">
              <a:lnSpc>
                <a:spcPct val="100000"/>
              </a:lnSpc>
              <a:spcBef>
                <a:spcPts val="0"/>
              </a:spcBef>
              <a:spcAft>
                <a:spcPts val="0"/>
              </a:spcAft>
              <a:buClr>
                <a:srgbClr val="000000"/>
              </a:buClr>
              <a:buSzPts val="2400"/>
              <a:buFont typeface="Noto Sans Symbols"/>
              <a:buChar char="⮚"/>
            </a:pPr>
            <a:r>
              <a:rPr lang="en-US" sz="2400" b="0" i="0" u="none" strike="noStrike" cap="none">
                <a:solidFill>
                  <a:schemeClr val="dk1"/>
                </a:solidFill>
                <a:latin typeface="Century Gothic"/>
                <a:ea typeface="Century Gothic"/>
                <a:cs typeface="Century Gothic"/>
                <a:sym typeface="Century Gothic"/>
              </a:rPr>
              <a:t>Individual Power and GND port for each signal pin for connecting sensors, by eliminati</a:t>
            </a:r>
            <a:r>
              <a:rPr lang="en-US" sz="2400">
                <a:solidFill>
                  <a:schemeClr val="dk1"/>
                </a:solidFill>
                <a:latin typeface="Century Gothic"/>
                <a:ea typeface="Century Gothic"/>
                <a:cs typeface="Century Gothic"/>
                <a:sym typeface="Century Gothic"/>
              </a:rPr>
              <a:t>ng</a:t>
            </a:r>
            <a:r>
              <a:rPr lang="en-US" sz="2400" b="0" i="0" u="none" strike="noStrike" cap="none">
                <a:solidFill>
                  <a:schemeClr val="dk1"/>
                </a:solidFill>
                <a:latin typeface="Century Gothic"/>
                <a:ea typeface="Century Gothic"/>
                <a:cs typeface="Century Gothic"/>
                <a:sym typeface="Century Gothic"/>
              </a:rPr>
              <a:t> breadboard.</a:t>
            </a:r>
            <a:endParaRPr/>
          </a:p>
          <a:p>
            <a:pPr marL="342900" marR="0" lvl="0" indent="-190500" algn="l" rtl="0">
              <a:lnSpc>
                <a:spcPct val="100000"/>
              </a:lnSpc>
              <a:spcBef>
                <a:spcPts val="0"/>
              </a:spcBef>
              <a:spcAft>
                <a:spcPts val="0"/>
              </a:spcAft>
              <a:buClr>
                <a:srgbClr val="000000"/>
              </a:buClr>
              <a:buSzPts val="2400"/>
              <a:buFont typeface="Noto Sans Symbols"/>
              <a:buNone/>
            </a:pPr>
            <a:endParaRPr sz="2400" b="0" i="0" u="none" strike="noStrike" cap="none">
              <a:solidFill>
                <a:schemeClr val="dk1"/>
              </a:solidFill>
              <a:latin typeface="Century Gothic"/>
              <a:ea typeface="Century Gothic"/>
              <a:cs typeface="Century Gothic"/>
              <a:sym typeface="Century Gothic"/>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0"/>
          <p:cNvPicPr preferRelativeResize="0"/>
          <p:nvPr/>
        </p:nvPicPr>
        <p:blipFill rotWithShape="1">
          <a:blip r:embed="rId3">
            <a:alphaModFix/>
          </a:blip>
          <a:srcRect t="16392" b="9992"/>
          <a:stretch/>
        </p:blipFill>
        <p:spPr>
          <a:xfrm>
            <a:off x="1424037" y="1702491"/>
            <a:ext cx="5947724" cy="4378379"/>
          </a:xfrm>
          <a:prstGeom prst="rect">
            <a:avLst/>
          </a:prstGeom>
          <a:noFill/>
          <a:ln>
            <a:noFill/>
          </a:ln>
        </p:spPr>
      </p:pic>
      <p:sp>
        <p:nvSpPr>
          <p:cNvPr id="166" name="Google Shape;166;p20"/>
          <p:cNvSpPr txBox="1">
            <a:spLocks noGrp="1"/>
          </p:cNvSpPr>
          <p:nvPr>
            <p:ph type="title"/>
          </p:nvPr>
        </p:nvSpPr>
        <p:spPr>
          <a:xfrm>
            <a:off x="2581275" y="48101"/>
            <a:ext cx="6634800" cy="501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800"/>
              <a:buNone/>
            </a:pPr>
            <a:r>
              <a:rPr lang="en-US"/>
              <a:t>ESP 32 30-Pin extension board</a:t>
            </a:r>
            <a:endParaRPr/>
          </a:p>
        </p:txBody>
      </p:sp>
      <p:sp>
        <p:nvSpPr>
          <p:cNvPr id="167" name="Google Shape;167;p20"/>
          <p:cNvSpPr txBox="1"/>
          <p:nvPr/>
        </p:nvSpPr>
        <p:spPr>
          <a:xfrm>
            <a:off x="5031408" y="777130"/>
            <a:ext cx="3028509" cy="461665"/>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chemeClr val="dk1"/>
                </a:solidFill>
                <a:latin typeface="Century Gothic"/>
                <a:ea typeface="Century Gothic"/>
                <a:cs typeface="Century Gothic"/>
                <a:sym typeface="Century Gothic"/>
              </a:rPr>
              <a:t>Power </a:t>
            </a:r>
            <a:r>
              <a:rPr lang="en-US" sz="2400" b="1" i="0" u="none" strike="noStrike" cap="none">
                <a:solidFill>
                  <a:srgbClr val="FF0000"/>
                </a:solidFill>
                <a:latin typeface="Century Gothic"/>
                <a:ea typeface="Century Gothic"/>
                <a:cs typeface="Century Gothic"/>
                <a:sym typeface="Century Gothic"/>
              </a:rPr>
              <a:t>OUT</a:t>
            </a:r>
            <a:r>
              <a:rPr lang="en-US" sz="2400" b="1" i="0" u="none" strike="noStrike" cap="none">
                <a:solidFill>
                  <a:schemeClr val="dk1"/>
                </a:solidFill>
                <a:latin typeface="Century Gothic"/>
                <a:ea typeface="Century Gothic"/>
                <a:cs typeface="Century Gothic"/>
                <a:sym typeface="Century Gothic"/>
              </a:rPr>
              <a:t> Ports</a:t>
            </a:r>
            <a:endParaRPr/>
          </a:p>
        </p:txBody>
      </p:sp>
      <p:sp>
        <p:nvSpPr>
          <p:cNvPr id="168" name="Google Shape;168;p20"/>
          <p:cNvSpPr txBox="1"/>
          <p:nvPr/>
        </p:nvSpPr>
        <p:spPr>
          <a:xfrm rot="-5400000">
            <a:off x="-1129522" y="3782469"/>
            <a:ext cx="4270342" cy="461665"/>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chemeClr val="dk1"/>
                </a:solidFill>
                <a:latin typeface="Century Gothic"/>
                <a:ea typeface="Century Gothic"/>
                <a:cs typeface="Century Gothic"/>
                <a:sym typeface="Century Gothic"/>
              </a:rPr>
              <a:t>5 Volts output rail</a:t>
            </a:r>
            <a:endParaRPr/>
          </a:p>
        </p:txBody>
      </p:sp>
      <p:sp>
        <p:nvSpPr>
          <p:cNvPr id="169" name="Google Shape;169;p20"/>
          <p:cNvSpPr txBox="1"/>
          <p:nvPr/>
        </p:nvSpPr>
        <p:spPr>
          <a:xfrm>
            <a:off x="1967060" y="2234151"/>
            <a:ext cx="2774623" cy="131976"/>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1800" b="1" i="0" u="none" strike="noStrike" cap="none">
              <a:solidFill>
                <a:schemeClr val="dk1"/>
              </a:solidFill>
              <a:latin typeface="Century Gothic"/>
              <a:ea typeface="Century Gothic"/>
              <a:cs typeface="Century Gothic"/>
              <a:sym typeface="Century Gothic"/>
            </a:endParaRPr>
          </a:p>
        </p:txBody>
      </p:sp>
      <p:sp>
        <p:nvSpPr>
          <p:cNvPr id="170" name="Google Shape;170;p20"/>
          <p:cNvSpPr txBox="1"/>
          <p:nvPr/>
        </p:nvSpPr>
        <p:spPr>
          <a:xfrm>
            <a:off x="1985914" y="2470205"/>
            <a:ext cx="2774623" cy="131976"/>
          </a:xfrm>
          <a:prstGeom prst="rect">
            <a:avLst/>
          </a:prstGeom>
          <a:noFill/>
          <a:ln w="25400" cap="flat" cmpd="sng">
            <a:solidFill>
              <a:schemeClr val="accent6"/>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1800" b="1" i="0" u="none" strike="noStrike" cap="none">
              <a:solidFill>
                <a:schemeClr val="dk1"/>
              </a:solidFill>
              <a:latin typeface="Century Gothic"/>
              <a:ea typeface="Century Gothic"/>
              <a:cs typeface="Century Gothic"/>
              <a:sym typeface="Century Gothic"/>
            </a:endParaRPr>
          </a:p>
        </p:txBody>
      </p:sp>
      <p:sp>
        <p:nvSpPr>
          <p:cNvPr id="171" name="Google Shape;171;p20"/>
          <p:cNvSpPr txBox="1"/>
          <p:nvPr/>
        </p:nvSpPr>
        <p:spPr>
          <a:xfrm>
            <a:off x="1996909" y="5487971"/>
            <a:ext cx="2774623" cy="131976"/>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1800" b="1" i="0" u="none" strike="noStrike" cap="none">
              <a:solidFill>
                <a:schemeClr val="dk1"/>
              </a:solidFill>
              <a:latin typeface="Century Gothic"/>
              <a:ea typeface="Century Gothic"/>
              <a:cs typeface="Century Gothic"/>
              <a:sym typeface="Century Gothic"/>
            </a:endParaRPr>
          </a:p>
        </p:txBody>
      </p:sp>
      <p:sp>
        <p:nvSpPr>
          <p:cNvPr id="172" name="Google Shape;172;p20"/>
          <p:cNvSpPr txBox="1"/>
          <p:nvPr/>
        </p:nvSpPr>
        <p:spPr>
          <a:xfrm>
            <a:off x="2006336" y="5271530"/>
            <a:ext cx="2774623" cy="131976"/>
          </a:xfrm>
          <a:prstGeom prst="rect">
            <a:avLst/>
          </a:prstGeom>
          <a:noFill/>
          <a:ln w="25400" cap="flat" cmpd="sng">
            <a:solidFill>
              <a:schemeClr val="accent6"/>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1800" b="1" i="0" u="none" strike="noStrike" cap="none">
              <a:solidFill>
                <a:schemeClr val="dk1"/>
              </a:solidFill>
              <a:latin typeface="Century Gothic"/>
              <a:ea typeface="Century Gothic"/>
              <a:cs typeface="Century Gothic"/>
              <a:sym typeface="Century Gothic"/>
            </a:endParaRPr>
          </a:p>
        </p:txBody>
      </p:sp>
      <p:grpSp>
        <p:nvGrpSpPr>
          <p:cNvPr id="173" name="Google Shape;173;p20"/>
          <p:cNvGrpSpPr/>
          <p:nvPr/>
        </p:nvGrpSpPr>
        <p:grpSpPr>
          <a:xfrm>
            <a:off x="1979631" y="2602069"/>
            <a:ext cx="2828041" cy="2669432"/>
            <a:chOff x="1979631" y="2602069"/>
            <a:chExt cx="2828041" cy="2669432"/>
          </a:xfrm>
        </p:grpSpPr>
        <p:grpSp>
          <p:nvGrpSpPr>
            <p:cNvPr id="174" name="Google Shape;174;p20"/>
            <p:cNvGrpSpPr/>
            <p:nvPr/>
          </p:nvGrpSpPr>
          <p:grpSpPr>
            <a:xfrm>
              <a:off x="1979631" y="2602069"/>
              <a:ext cx="2828041" cy="1411232"/>
              <a:chOff x="9034020" y="1155387"/>
              <a:chExt cx="2828041" cy="1411232"/>
            </a:xfrm>
          </p:grpSpPr>
          <p:cxnSp>
            <p:nvCxnSpPr>
              <p:cNvPr id="175" name="Google Shape;175;p20"/>
              <p:cNvCxnSpPr>
                <a:stCxn id="176" idx="0"/>
                <a:endCxn id="170" idx="2"/>
              </p:cNvCxnSpPr>
              <p:nvPr/>
            </p:nvCxnSpPr>
            <p:spPr>
              <a:xfrm rot="10800000">
                <a:off x="10427641" y="1155387"/>
                <a:ext cx="20400" cy="1041900"/>
              </a:xfrm>
              <a:prstGeom prst="straightConnector1">
                <a:avLst/>
              </a:prstGeom>
              <a:noFill/>
              <a:ln w="38100" cap="flat" cmpd="sng">
                <a:solidFill>
                  <a:srgbClr val="EB792A"/>
                </a:solidFill>
                <a:prstDash val="solid"/>
                <a:round/>
                <a:headEnd type="none" w="sm" len="sm"/>
                <a:tailEnd type="triangle" w="med" len="med"/>
              </a:ln>
            </p:spPr>
          </p:cxnSp>
          <p:sp>
            <p:nvSpPr>
              <p:cNvPr id="176" name="Google Shape;176;p20"/>
              <p:cNvSpPr txBox="1"/>
              <p:nvPr/>
            </p:nvSpPr>
            <p:spPr>
              <a:xfrm>
                <a:off x="9034020" y="2197287"/>
                <a:ext cx="2828041" cy="369332"/>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chemeClr val="dk1"/>
                    </a:solidFill>
                    <a:latin typeface="Century Gothic"/>
                    <a:ea typeface="Century Gothic"/>
                    <a:cs typeface="Century Gothic"/>
                    <a:sym typeface="Century Gothic"/>
                  </a:rPr>
                  <a:t>GND Rail</a:t>
                </a:r>
                <a:endParaRPr/>
              </a:p>
            </p:txBody>
          </p:sp>
        </p:grpSp>
        <p:cxnSp>
          <p:nvCxnSpPr>
            <p:cNvPr id="177" name="Google Shape;177;p20"/>
            <p:cNvCxnSpPr>
              <a:stCxn id="176" idx="2"/>
            </p:cNvCxnSpPr>
            <p:nvPr/>
          </p:nvCxnSpPr>
          <p:spPr>
            <a:xfrm>
              <a:off x="3393652" y="4013301"/>
              <a:ext cx="0" cy="1258200"/>
            </a:xfrm>
            <a:prstGeom prst="straightConnector1">
              <a:avLst/>
            </a:prstGeom>
            <a:noFill/>
            <a:ln w="38100" cap="flat" cmpd="sng">
              <a:solidFill>
                <a:srgbClr val="EB792A"/>
              </a:solidFill>
              <a:prstDash val="solid"/>
              <a:round/>
              <a:headEnd type="none" w="sm" len="sm"/>
              <a:tailEnd type="triangle" w="med" len="med"/>
            </a:ln>
          </p:spPr>
        </p:cxnSp>
      </p:grpSp>
      <p:cxnSp>
        <p:nvCxnSpPr>
          <p:cNvPr id="178" name="Google Shape;178;p20"/>
          <p:cNvCxnSpPr>
            <a:stCxn id="169" idx="1"/>
          </p:cNvCxnSpPr>
          <p:nvPr/>
        </p:nvCxnSpPr>
        <p:spPr>
          <a:xfrm rot="10800000">
            <a:off x="1233260" y="2300139"/>
            <a:ext cx="733800" cy="0"/>
          </a:xfrm>
          <a:prstGeom prst="straightConnector1">
            <a:avLst/>
          </a:prstGeom>
          <a:noFill/>
          <a:ln w="38100" cap="flat" cmpd="sng">
            <a:solidFill>
              <a:srgbClr val="EB792A"/>
            </a:solidFill>
            <a:prstDash val="solid"/>
            <a:round/>
            <a:headEnd type="none" w="sm" len="sm"/>
            <a:tailEnd type="triangle" w="med" len="med"/>
          </a:ln>
        </p:spPr>
      </p:cxnSp>
      <p:cxnSp>
        <p:nvCxnSpPr>
          <p:cNvPr id="179" name="Google Shape;179;p20"/>
          <p:cNvCxnSpPr/>
          <p:nvPr/>
        </p:nvCxnSpPr>
        <p:spPr>
          <a:xfrm rot="10800000">
            <a:off x="1245911" y="5553959"/>
            <a:ext cx="721149" cy="0"/>
          </a:xfrm>
          <a:prstGeom prst="straightConnector1">
            <a:avLst/>
          </a:prstGeom>
          <a:noFill/>
          <a:ln w="38100" cap="flat" cmpd="sng">
            <a:solidFill>
              <a:srgbClr val="EB792A"/>
            </a:solidFill>
            <a:prstDash val="solid"/>
            <a:round/>
            <a:headEnd type="none" w="sm" len="sm"/>
            <a:tailEnd type="triangle" w="med" len="med"/>
          </a:ln>
        </p:spPr>
      </p:cxnSp>
      <p:sp>
        <p:nvSpPr>
          <p:cNvPr id="180" name="Google Shape;180;p20"/>
          <p:cNvSpPr/>
          <p:nvPr/>
        </p:nvSpPr>
        <p:spPr>
          <a:xfrm>
            <a:off x="4947402" y="5175168"/>
            <a:ext cx="1000902" cy="791999"/>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1" name="Google Shape;181;p20"/>
          <p:cNvSpPr txBox="1"/>
          <p:nvPr/>
        </p:nvSpPr>
        <p:spPr>
          <a:xfrm>
            <a:off x="3494005" y="6275795"/>
            <a:ext cx="4311389" cy="369332"/>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chemeClr val="dk1"/>
                </a:solidFill>
                <a:latin typeface="Century Gothic"/>
                <a:ea typeface="Century Gothic"/>
                <a:cs typeface="Century Gothic"/>
                <a:sym typeface="Century Gothic"/>
              </a:rPr>
              <a:t>5 Volts, 3.3 Volts and GND ports</a:t>
            </a:r>
            <a:endParaRPr/>
          </a:p>
        </p:txBody>
      </p:sp>
      <p:cxnSp>
        <p:nvCxnSpPr>
          <p:cNvPr id="182" name="Google Shape;182;p20"/>
          <p:cNvCxnSpPr/>
          <p:nvPr/>
        </p:nvCxnSpPr>
        <p:spPr>
          <a:xfrm rot="10800000">
            <a:off x="5447853" y="5920204"/>
            <a:ext cx="0" cy="355591"/>
          </a:xfrm>
          <a:prstGeom prst="straightConnector1">
            <a:avLst/>
          </a:prstGeom>
          <a:noFill/>
          <a:ln w="38100" cap="flat" cmpd="sng">
            <a:solidFill>
              <a:srgbClr val="EB792A"/>
            </a:solidFill>
            <a:prstDash val="solid"/>
            <a:round/>
            <a:headEnd type="none" w="sm" len="sm"/>
            <a:tailEnd type="triangle" w="med" len="med"/>
          </a:ln>
        </p:spPr>
      </p:cxn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8" name="Google Shape;188;p21"/>
          <p:cNvSpPr txBox="1"/>
          <p:nvPr/>
        </p:nvSpPr>
        <p:spPr>
          <a:xfrm>
            <a:off x="2442798" y="59825"/>
            <a:ext cx="7523100" cy="461700"/>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chemeClr val="dk1"/>
                </a:solidFill>
                <a:latin typeface="Century Gothic"/>
                <a:ea typeface="Century Gothic"/>
                <a:cs typeface="Century Gothic"/>
                <a:sym typeface="Century Gothic"/>
              </a:rPr>
              <a:t>Mounting ESP-32 on the Extension board</a:t>
            </a:r>
            <a:endParaRPr/>
          </a:p>
        </p:txBody>
      </p:sp>
      <p:pic>
        <p:nvPicPr>
          <p:cNvPr id="189" name="Google Shape;189;p21" descr="ESP32 Expansion Board ESP-WROOM-32 ESP32-DevKitC-32 30Pin Development ..."/>
          <p:cNvPicPr preferRelativeResize="0"/>
          <p:nvPr/>
        </p:nvPicPr>
        <p:blipFill rotWithShape="1">
          <a:blip r:embed="rId3">
            <a:alphaModFix/>
          </a:blip>
          <a:srcRect l="7451" t="17353" r="5892" b="15237"/>
          <a:stretch/>
        </p:blipFill>
        <p:spPr>
          <a:xfrm>
            <a:off x="7026111" y="2796366"/>
            <a:ext cx="4908713" cy="3818417"/>
          </a:xfrm>
          <a:prstGeom prst="rect">
            <a:avLst/>
          </a:prstGeom>
          <a:noFill/>
          <a:ln>
            <a:noFill/>
          </a:ln>
        </p:spPr>
      </p:pic>
      <p:sp>
        <p:nvSpPr>
          <p:cNvPr id="190" name="Google Shape;190;p21"/>
          <p:cNvSpPr txBox="1"/>
          <p:nvPr/>
        </p:nvSpPr>
        <p:spPr>
          <a:xfrm>
            <a:off x="377075" y="825934"/>
            <a:ext cx="11057641" cy="1569660"/>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Noto Sans Symbols"/>
              <a:buChar char="⮚"/>
            </a:pPr>
            <a:r>
              <a:rPr lang="en-US" sz="2400" b="0" i="0" u="none" strike="noStrike" cap="none">
                <a:solidFill>
                  <a:schemeClr val="dk1"/>
                </a:solidFill>
                <a:latin typeface="Century Gothic"/>
                <a:ea typeface="Century Gothic"/>
                <a:cs typeface="Century Gothic"/>
                <a:sym typeface="Century Gothic"/>
              </a:rPr>
              <a:t>Make sure that the </a:t>
            </a:r>
            <a:r>
              <a:rPr lang="en-US" sz="2400" b="1" i="0" u="none" strike="noStrike" cap="none">
                <a:solidFill>
                  <a:schemeClr val="dk1"/>
                </a:solidFill>
                <a:latin typeface="Century Gothic"/>
                <a:ea typeface="Century Gothic"/>
                <a:cs typeface="Century Gothic"/>
                <a:sym typeface="Century Gothic"/>
              </a:rPr>
              <a:t>EN pin </a:t>
            </a:r>
            <a:r>
              <a:rPr lang="en-US" sz="2400" b="0" i="0" u="none" strike="noStrike" cap="none">
                <a:solidFill>
                  <a:schemeClr val="dk1"/>
                </a:solidFill>
                <a:latin typeface="Century Gothic"/>
                <a:ea typeface="Century Gothic"/>
                <a:cs typeface="Century Gothic"/>
                <a:sym typeface="Century Gothic"/>
              </a:rPr>
              <a:t>on the </a:t>
            </a:r>
            <a:r>
              <a:rPr lang="en-US" sz="2400" b="1" i="0" u="none" strike="noStrike" cap="none">
                <a:solidFill>
                  <a:schemeClr val="dk1"/>
                </a:solidFill>
                <a:latin typeface="Century Gothic"/>
                <a:ea typeface="Century Gothic"/>
                <a:cs typeface="Century Gothic"/>
                <a:sym typeface="Century Gothic"/>
              </a:rPr>
              <a:t>Extension board </a:t>
            </a:r>
            <a:r>
              <a:rPr lang="en-US" sz="2400" b="0" i="0" u="none" strike="noStrike" cap="none">
                <a:solidFill>
                  <a:schemeClr val="dk1"/>
                </a:solidFill>
                <a:latin typeface="Century Gothic"/>
                <a:ea typeface="Century Gothic"/>
                <a:cs typeface="Century Gothic"/>
                <a:sym typeface="Century Gothic"/>
              </a:rPr>
              <a:t>and </a:t>
            </a:r>
            <a:r>
              <a:rPr lang="en-US" sz="2400" b="1" i="0" u="none" strike="noStrike" cap="none">
                <a:solidFill>
                  <a:schemeClr val="dk1"/>
                </a:solidFill>
                <a:latin typeface="Century Gothic"/>
                <a:ea typeface="Century Gothic"/>
                <a:cs typeface="Century Gothic"/>
                <a:sym typeface="Century Gothic"/>
              </a:rPr>
              <a:t>EN pin </a:t>
            </a:r>
            <a:r>
              <a:rPr lang="en-US" sz="2400" b="0" i="0" u="none" strike="noStrike" cap="none">
                <a:solidFill>
                  <a:schemeClr val="dk1"/>
                </a:solidFill>
                <a:latin typeface="Century Gothic"/>
                <a:ea typeface="Century Gothic"/>
                <a:cs typeface="Century Gothic"/>
                <a:sym typeface="Century Gothic"/>
              </a:rPr>
              <a:t>on the </a:t>
            </a:r>
            <a:r>
              <a:rPr lang="en-US" sz="2400" b="1" i="0" u="none" strike="noStrike" cap="none">
                <a:solidFill>
                  <a:schemeClr val="dk1"/>
                </a:solidFill>
                <a:latin typeface="Century Gothic"/>
                <a:ea typeface="Century Gothic"/>
                <a:cs typeface="Century Gothic"/>
                <a:sym typeface="Century Gothic"/>
              </a:rPr>
              <a:t>ESP-32</a:t>
            </a:r>
            <a:r>
              <a:rPr lang="en-US" sz="2400" b="0" i="0" u="none" strike="noStrike" cap="none">
                <a:solidFill>
                  <a:schemeClr val="dk1"/>
                </a:solidFill>
                <a:latin typeface="Century Gothic"/>
                <a:ea typeface="Century Gothic"/>
                <a:cs typeface="Century Gothic"/>
                <a:sym typeface="Century Gothic"/>
              </a:rPr>
              <a:t> aligns.</a:t>
            </a:r>
            <a:endParaRPr/>
          </a:p>
          <a:p>
            <a:pPr marL="342900" marR="0" lvl="0" indent="-342900" algn="l" rtl="0">
              <a:lnSpc>
                <a:spcPct val="100000"/>
              </a:lnSpc>
              <a:spcBef>
                <a:spcPts val="0"/>
              </a:spcBef>
              <a:spcAft>
                <a:spcPts val="0"/>
              </a:spcAft>
              <a:buClr>
                <a:srgbClr val="000000"/>
              </a:buClr>
              <a:buSzPts val="2400"/>
              <a:buFont typeface="Noto Sans Symbols"/>
              <a:buChar char="⮚"/>
            </a:pPr>
            <a:r>
              <a:rPr lang="en-US" sz="2400" b="0" i="0" u="none" strike="noStrike" cap="none">
                <a:solidFill>
                  <a:schemeClr val="dk1"/>
                </a:solidFill>
                <a:latin typeface="Century Gothic"/>
                <a:ea typeface="Century Gothic"/>
                <a:cs typeface="Century Gothic"/>
                <a:sym typeface="Century Gothic"/>
              </a:rPr>
              <a:t>The </a:t>
            </a:r>
            <a:r>
              <a:rPr lang="en-US" sz="2400" b="1" i="0" u="none" strike="noStrike" cap="none">
                <a:solidFill>
                  <a:schemeClr val="dk1"/>
                </a:solidFill>
                <a:latin typeface="Century Gothic"/>
                <a:ea typeface="Century Gothic"/>
                <a:cs typeface="Century Gothic"/>
                <a:sym typeface="Century Gothic"/>
              </a:rPr>
              <a:t>USB power ports </a:t>
            </a:r>
            <a:r>
              <a:rPr lang="en-US" sz="2400" b="0" i="0" u="none" strike="noStrike" cap="none">
                <a:solidFill>
                  <a:schemeClr val="dk1"/>
                </a:solidFill>
                <a:latin typeface="Century Gothic"/>
                <a:ea typeface="Century Gothic"/>
                <a:cs typeface="Century Gothic"/>
                <a:sym typeface="Century Gothic"/>
              </a:rPr>
              <a:t>of the </a:t>
            </a:r>
            <a:r>
              <a:rPr lang="en-US" sz="2400" b="1" i="0" u="none" strike="noStrike" cap="none">
                <a:solidFill>
                  <a:schemeClr val="dk1"/>
                </a:solidFill>
                <a:latin typeface="Century Gothic"/>
                <a:ea typeface="Century Gothic"/>
                <a:cs typeface="Century Gothic"/>
                <a:sym typeface="Century Gothic"/>
              </a:rPr>
              <a:t>Extension board</a:t>
            </a:r>
            <a:r>
              <a:rPr lang="en-US" sz="2400" b="0" i="0" u="none" strike="noStrike" cap="none">
                <a:solidFill>
                  <a:schemeClr val="dk1"/>
                </a:solidFill>
                <a:latin typeface="Century Gothic"/>
                <a:ea typeface="Century Gothic"/>
                <a:cs typeface="Century Gothic"/>
                <a:sym typeface="Century Gothic"/>
              </a:rPr>
              <a:t> faces the direction of the </a:t>
            </a:r>
            <a:r>
              <a:rPr lang="en-US" sz="2400" b="1" i="0" u="none" strike="noStrike" cap="none">
                <a:solidFill>
                  <a:schemeClr val="dk1"/>
                </a:solidFill>
                <a:latin typeface="Century Gothic"/>
                <a:ea typeface="Century Gothic"/>
                <a:cs typeface="Century Gothic"/>
                <a:sym typeface="Century Gothic"/>
              </a:rPr>
              <a:t>ESP-32 USB port.</a:t>
            </a:r>
            <a:endParaRPr/>
          </a:p>
        </p:txBody>
      </p:sp>
      <p:pic>
        <p:nvPicPr>
          <p:cNvPr id="191" name="Google Shape;191;p21" descr="ESP32 Bluetooth, BLE, WIFI Board for IoT Applications"/>
          <p:cNvPicPr preferRelativeResize="0"/>
          <p:nvPr/>
        </p:nvPicPr>
        <p:blipFill rotWithShape="1">
          <a:blip r:embed="rId4">
            <a:alphaModFix/>
          </a:blip>
          <a:srcRect l="6520" t="24516" r="5397" b="11549"/>
          <a:stretch/>
        </p:blipFill>
        <p:spPr>
          <a:xfrm>
            <a:off x="474204" y="3002861"/>
            <a:ext cx="4691685" cy="3405426"/>
          </a:xfrm>
          <a:prstGeom prst="rect">
            <a:avLst/>
          </a:prstGeom>
          <a:noFill/>
          <a:ln>
            <a:noFill/>
          </a:ln>
        </p:spPr>
      </p:pic>
      <p:sp>
        <p:nvSpPr>
          <p:cNvPr id="192" name="Google Shape;192;p21"/>
          <p:cNvSpPr/>
          <p:nvPr/>
        </p:nvSpPr>
        <p:spPr>
          <a:xfrm>
            <a:off x="4430598" y="3117522"/>
            <a:ext cx="273377" cy="112454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3" name="Google Shape;193;p21"/>
          <p:cNvSpPr/>
          <p:nvPr/>
        </p:nvSpPr>
        <p:spPr>
          <a:xfrm rot="2319946">
            <a:off x="9181137" y="3778447"/>
            <a:ext cx="725863" cy="443059"/>
          </a:xfrm>
          <a:prstGeom prst="rightArrow">
            <a:avLst>
              <a:gd name="adj1" fmla="val 50000"/>
              <a:gd name="adj2" fmla="val 50000"/>
            </a:avLst>
          </a:prstGeom>
          <a:solidFill>
            <a:srgbClr val="FF000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4" name="Google Shape;194;p21"/>
          <p:cNvSpPr/>
          <p:nvPr/>
        </p:nvSpPr>
        <p:spPr>
          <a:xfrm rot="2319946">
            <a:off x="10238510" y="4590329"/>
            <a:ext cx="725863" cy="443059"/>
          </a:xfrm>
          <a:prstGeom prst="rightArrow">
            <a:avLst>
              <a:gd name="adj1" fmla="val 50000"/>
              <a:gd name="adj2" fmla="val 50000"/>
            </a:avLst>
          </a:prstGeom>
          <a:solidFill>
            <a:srgbClr val="FF000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14156</TotalTime>
  <Words>971</Words>
  <Application>Microsoft Office PowerPoint</Application>
  <PresentationFormat>Widescreen</PresentationFormat>
  <Paragraphs>79</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Century Gothic</vt:lpstr>
      <vt:lpstr>Calibri</vt:lpstr>
      <vt:lpstr>Noto Sans Symbols</vt:lpstr>
      <vt:lpstr>Arial</vt:lpstr>
      <vt:lpstr>Office Theme</vt:lpstr>
      <vt:lpstr>IOT Using </vt:lpstr>
      <vt:lpstr>Basic Concepts</vt:lpstr>
      <vt:lpstr>IOT</vt:lpstr>
      <vt:lpstr>IOT</vt:lpstr>
      <vt:lpstr>Pin Configuration of ESP-WROOM-32</vt:lpstr>
      <vt:lpstr>ESP 32 30-Pin extension board</vt:lpstr>
      <vt:lpstr>ESP 32 30-Pin extension board</vt:lpstr>
      <vt:lpstr>ESP 32 30-Pin extension board</vt:lpstr>
      <vt:lpstr>PowerPoint Presentation</vt:lpstr>
      <vt:lpstr>Sensors- Ultrasonic Sensor</vt:lpstr>
      <vt:lpstr>Sensors- Soil Moisture Sensor</vt:lpstr>
      <vt:lpstr>Sensors- DHT11</vt:lpstr>
      <vt:lpstr>Sensors-PIR Sensor</vt:lpstr>
      <vt:lpstr>Output device-Double channel Relay</vt:lpstr>
      <vt:lpstr>Output device-Pump</vt:lpstr>
      <vt:lpstr>Output device - L298N</vt:lpstr>
      <vt:lpstr>Output device - L298N</vt:lpstr>
      <vt:lpstr>MQTT</vt:lpstr>
      <vt:lpstr>MQTT</vt:lpstr>
      <vt:lpstr>Virtuino App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Using  Arduinoblocks</dc:title>
  <dc:creator>DELL</dc:creator>
  <cp:lastModifiedBy>DELL</cp:lastModifiedBy>
  <cp:revision>4</cp:revision>
  <dcterms:modified xsi:type="dcterms:W3CDTF">2025-09-16T06:12:42Z</dcterms:modified>
</cp:coreProperties>
</file>